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9" r:id="rId2"/>
    <p:sldId id="256" r:id="rId3"/>
    <p:sldId id="259" r:id="rId4"/>
    <p:sldId id="270" r:id="rId5"/>
    <p:sldId id="257" r:id="rId6"/>
    <p:sldId id="260" r:id="rId7"/>
    <p:sldId id="267" r:id="rId8"/>
    <p:sldId id="269" r:id="rId9"/>
    <p:sldId id="271" r:id="rId10"/>
    <p:sldId id="272" r:id="rId11"/>
    <p:sldId id="290" r:id="rId12"/>
    <p:sldId id="266" r:id="rId13"/>
    <p:sldId id="273" r:id="rId14"/>
    <p:sldId id="291" r:id="rId15"/>
    <p:sldId id="261" r:id="rId16"/>
    <p:sldId id="292" r:id="rId17"/>
    <p:sldId id="274" r:id="rId18"/>
    <p:sldId id="275" r:id="rId19"/>
    <p:sldId id="280" r:id="rId20"/>
    <p:sldId id="276" r:id="rId21"/>
    <p:sldId id="277" r:id="rId22"/>
    <p:sldId id="278" r:id="rId23"/>
    <p:sldId id="279" r:id="rId24"/>
    <p:sldId id="263" r:id="rId25"/>
    <p:sldId id="264" r:id="rId26"/>
    <p:sldId id="258" r:id="rId27"/>
    <p:sldId id="293" r:id="rId28"/>
    <p:sldId id="281" r:id="rId29"/>
    <p:sldId id="282" r:id="rId30"/>
    <p:sldId id="287" r:id="rId31"/>
    <p:sldId id="294" r:id="rId32"/>
    <p:sldId id="283"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1" d="100"/>
          <a:sy n="111" d="100"/>
        </p:scale>
        <p:origin x="-1614"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2A44460-01A0-4FD2-AD6B-E19651FEF671}" type="datetimeFigureOut">
              <a:rPr lang="en-AU" smtClean="0"/>
              <a:t>7/10/2012</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5675FFF0-9AD5-4F02-ADF0-85AA432CFCD9}" type="slidenum">
              <a:rPr lang="en-AU" smtClean="0"/>
              <a:t>‹#›</a:t>
            </a:fld>
            <a:endParaRPr lang="en-AU" dirty="0"/>
          </a:p>
        </p:txBody>
      </p:sp>
    </p:spTree>
    <p:extLst>
      <p:ext uri="{BB962C8B-B14F-4D97-AF65-F5344CB8AC3E}">
        <p14:creationId xmlns:p14="http://schemas.microsoft.com/office/powerpoint/2010/main" val="518543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A2A44460-01A0-4FD2-AD6B-E19651FEF671}" type="datetimeFigureOut">
              <a:rPr lang="en-AU" smtClean="0"/>
              <a:t>7/10/2012</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5675FFF0-9AD5-4F02-ADF0-85AA432CFCD9}" type="slidenum">
              <a:rPr lang="en-AU" smtClean="0"/>
              <a:t>‹#›</a:t>
            </a:fld>
            <a:endParaRPr lang="en-AU" dirty="0"/>
          </a:p>
        </p:txBody>
      </p:sp>
    </p:spTree>
    <p:extLst>
      <p:ext uri="{BB962C8B-B14F-4D97-AF65-F5344CB8AC3E}">
        <p14:creationId xmlns:p14="http://schemas.microsoft.com/office/powerpoint/2010/main" val="4132797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A2A44460-01A0-4FD2-AD6B-E19651FEF671}" type="datetimeFigureOut">
              <a:rPr lang="en-AU" smtClean="0"/>
              <a:t>7/10/2012</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5675FFF0-9AD5-4F02-ADF0-85AA432CFCD9}" type="slidenum">
              <a:rPr lang="en-AU" smtClean="0"/>
              <a:t>‹#›</a:t>
            </a:fld>
            <a:endParaRPr lang="en-AU" dirty="0"/>
          </a:p>
        </p:txBody>
      </p:sp>
    </p:spTree>
    <p:extLst>
      <p:ext uri="{BB962C8B-B14F-4D97-AF65-F5344CB8AC3E}">
        <p14:creationId xmlns:p14="http://schemas.microsoft.com/office/powerpoint/2010/main" val="30560575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A2A44460-01A0-4FD2-AD6B-E19651FEF671}" type="datetimeFigureOut">
              <a:rPr lang="en-AU" smtClean="0"/>
              <a:t>7/10/2012</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5675FFF0-9AD5-4F02-ADF0-85AA432CFCD9}" type="slidenum">
              <a:rPr lang="en-AU" smtClean="0"/>
              <a:t>‹#›</a:t>
            </a:fld>
            <a:endParaRPr lang="en-AU" dirty="0"/>
          </a:p>
        </p:txBody>
      </p:sp>
    </p:spTree>
    <p:extLst>
      <p:ext uri="{BB962C8B-B14F-4D97-AF65-F5344CB8AC3E}">
        <p14:creationId xmlns:p14="http://schemas.microsoft.com/office/powerpoint/2010/main" val="2531615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A44460-01A0-4FD2-AD6B-E19651FEF671}" type="datetimeFigureOut">
              <a:rPr lang="en-AU" smtClean="0"/>
              <a:t>7/10/2012</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5675FFF0-9AD5-4F02-ADF0-85AA432CFCD9}" type="slidenum">
              <a:rPr lang="en-AU" smtClean="0"/>
              <a:t>‹#›</a:t>
            </a:fld>
            <a:endParaRPr lang="en-AU" dirty="0"/>
          </a:p>
        </p:txBody>
      </p:sp>
    </p:spTree>
    <p:extLst>
      <p:ext uri="{BB962C8B-B14F-4D97-AF65-F5344CB8AC3E}">
        <p14:creationId xmlns:p14="http://schemas.microsoft.com/office/powerpoint/2010/main" val="3703131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A2A44460-01A0-4FD2-AD6B-E19651FEF671}" type="datetimeFigureOut">
              <a:rPr lang="en-AU" smtClean="0"/>
              <a:t>7/10/2012</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5675FFF0-9AD5-4F02-ADF0-85AA432CFCD9}" type="slidenum">
              <a:rPr lang="en-AU" smtClean="0"/>
              <a:t>‹#›</a:t>
            </a:fld>
            <a:endParaRPr lang="en-AU" dirty="0"/>
          </a:p>
        </p:txBody>
      </p:sp>
    </p:spTree>
    <p:extLst>
      <p:ext uri="{BB962C8B-B14F-4D97-AF65-F5344CB8AC3E}">
        <p14:creationId xmlns:p14="http://schemas.microsoft.com/office/powerpoint/2010/main" val="29726592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A2A44460-01A0-4FD2-AD6B-E19651FEF671}" type="datetimeFigureOut">
              <a:rPr lang="en-AU" smtClean="0"/>
              <a:t>7/10/2012</a:t>
            </a:fld>
            <a:endParaRPr lang="en-AU" dirty="0"/>
          </a:p>
        </p:txBody>
      </p:sp>
      <p:sp>
        <p:nvSpPr>
          <p:cNvPr id="8" name="Footer Placeholder 7"/>
          <p:cNvSpPr>
            <a:spLocks noGrp="1"/>
          </p:cNvSpPr>
          <p:nvPr>
            <p:ph type="ftr" sz="quarter" idx="11"/>
          </p:nvPr>
        </p:nvSpPr>
        <p:spPr/>
        <p:txBody>
          <a:bodyPr/>
          <a:lstStyle/>
          <a:p>
            <a:endParaRPr lang="en-AU" dirty="0"/>
          </a:p>
        </p:txBody>
      </p:sp>
      <p:sp>
        <p:nvSpPr>
          <p:cNvPr id="9" name="Slide Number Placeholder 8"/>
          <p:cNvSpPr>
            <a:spLocks noGrp="1"/>
          </p:cNvSpPr>
          <p:nvPr>
            <p:ph type="sldNum" sz="quarter" idx="12"/>
          </p:nvPr>
        </p:nvSpPr>
        <p:spPr/>
        <p:txBody>
          <a:bodyPr/>
          <a:lstStyle/>
          <a:p>
            <a:fld id="{5675FFF0-9AD5-4F02-ADF0-85AA432CFCD9}" type="slidenum">
              <a:rPr lang="en-AU" smtClean="0"/>
              <a:t>‹#›</a:t>
            </a:fld>
            <a:endParaRPr lang="en-AU" dirty="0"/>
          </a:p>
        </p:txBody>
      </p:sp>
    </p:spTree>
    <p:extLst>
      <p:ext uri="{BB962C8B-B14F-4D97-AF65-F5344CB8AC3E}">
        <p14:creationId xmlns:p14="http://schemas.microsoft.com/office/powerpoint/2010/main" val="85317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A2A44460-01A0-4FD2-AD6B-E19651FEF671}" type="datetimeFigureOut">
              <a:rPr lang="en-AU" smtClean="0"/>
              <a:t>7/10/2012</a:t>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5675FFF0-9AD5-4F02-ADF0-85AA432CFCD9}" type="slidenum">
              <a:rPr lang="en-AU" smtClean="0"/>
              <a:t>‹#›</a:t>
            </a:fld>
            <a:endParaRPr lang="en-AU" dirty="0"/>
          </a:p>
        </p:txBody>
      </p:sp>
    </p:spTree>
    <p:extLst>
      <p:ext uri="{BB962C8B-B14F-4D97-AF65-F5344CB8AC3E}">
        <p14:creationId xmlns:p14="http://schemas.microsoft.com/office/powerpoint/2010/main" val="4094829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A44460-01A0-4FD2-AD6B-E19651FEF671}" type="datetimeFigureOut">
              <a:rPr lang="en-AU" smtClean="0"/>
              <a:t>7/10/2012</a:t>
            </a:fld>
            <a:endParaRPr lang="en-AU" dirty="0"/>
          </a:p>
        </p:txBody>
      </p:sp>
      <p:sp>
        <p:nvSpPr>
          <p:cNvPr id="3" name="Footer Placeholder 2"/>
          <p:cNvSpPr>
            <a:spLocks noGrp="1"/>
          </p:cNvSpPr>
          <p:nvPr>
            <p:ph type="ftr" sz="quarter" idx="11"/>
          </p:nvPr>
        </p:nvSpPr>
        <p:spPr/>
        <p:txBody>
          <a:bodyPr/>
          <a:lstStyle/>
          <a:p>
            <a:endParaRPr lang="en-AU" dirty="0"/>
          </a:p>
        </p:txBody>
      </p:sp>
      <p:sp>
        <p:nvSpPr>
          <p:cNvPr id="4" name="Slide Number Placeholder 3"/>
          <p:cNvSpPr>
            <a:spLocks noGrp="1"/>
          </p:cNvSpPr>
          <p:nvPr>
            <p:ph type="sldNum" sz="quarter" idx="12"/>
          </p:nvPr>
        </p:nvSpPr>
        <p:spPr/>
        <p:txBody>
          <a:bodyPr/>
          <a:lstStyle/>
          <a:p>
            <a:fld id="{5675FFF0-9AD5-4F02-ADF0-85AA432CFCD9}" type="slidenum">
              <a:rPr lang="en-AU" smtClean="0"/>
              <a:t>‹#›</a:t>
            </a:fld>
            <a:endParaRPr lang="en-AU" dirty="0"/>
          </a:p>
        </p:txBody>
      </p:sp>
    </p:spTree>
    <p:extLst>
      <p:ext uri="{BB962C8B-B14F-4D97-AF65-F5344CB8AC3E}">
        <p14:creationId xmlns:p14="http://schemas.microsoft.com/office/powerpoint/2010/main" val="17699247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A44460-01A0-4FD2-AD6B-E19651FEF671}" type="datetimeFigureOut">
              <a:rPr lang="en-AU" smtClean="0"/>
              <a:t>7/10/2012</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5675FFF0-9AD5-4F02-ADF0-85AA432CFCD9}" type="slidenum">
              <a:rPr lang="en-AU" smtClean="0"/>
              <a:t>‹#›</a:t>
            </a:fld>
            <a:endParaRPr lang="en-AU" dirty="0"/>
          </a:p>
        </p:txBody>
      </p:sp>
    </p:spTree>
    <p:extLst>
      <p:ext uri="{BB962C8B-B14F-4D97-AF65-F5344CB8AC3E}">
        <p14:creationId xmlns:p14="http://schemas.microsoft.com/office/powerpoint/2010/main" val="42705471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A44460-01A0-4FD2-AD6B-E19651FEF671}" type="datetimeFigureOut">
              <a:rPr lang="en-AU" smtClean="0"/>
              <a:t>7/10/2012</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5675FFF0-9AD5-4F02-ADF0-85AA432CFCD9}" type="slidenum">
              <a:rPr lang="en-AU" smtClean="0"/>
              <a:t>‹#›</a:t>
            </a:fld>
            <a:endParaRPr lang="en-AU" dirty="0"/>
          </a:p>
        </p:txBody>
      </p:sp>
    </p:spTree>
    <p:extLst>
      <p:ext uri="{BB962C8B-B14F-4D97-AF65-F5344CB8AC3E}">
        <p14:creationId xmlns:p14="http://schemas.microsoft.com/office/powerpoint/2010/main" val="1293768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A44460-01A0-4FD2-AD6B-E19651FEF671}" type="datetimeFigureOut">
              <a:rPr lang="en-AU" smtClean="0"/>
              <a:t>7/10/2012</a:t>
            </a:fld>
            <a:endParaRPr lang="en-A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75FFF0-9AD5-4F02-ADF0-85AA432CFCD9}" type="slidenum">
              <a:rPr lang="en-AU" smtClean="0"/>
              <a:t>‹#›</a:t>
            </a:fld>
            <a:endParaRPr lang="en-AU" dirty="0"/>
          </a:p>
        </p:txBody>
      </p:sp>
    </p:spTree>
    <p:extLst>
      <p:ext uri="{BB962C8B-B14F-4D97-AF65-F5344CB8AC3E}">
        <p14:creationId xmlns:p14="http://schemas.microsoft.com/office/powerpoint/2010/main" val="13613430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upload.wikimedia.org/wikipedia/commons/b/b7/Khmer_woman_fields.jpg" TargetMode="External"/><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ngm.nationalgeographic.com/2009/07/angkor/angkor-animation"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www.youtube.com/watch?v=J_0Xa3--bXE"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upload.wikimedia.org/wikipedia/commons/8/8a/Plates_tect2_en.svg" TargetMode="External"/><Relationship Id="rId1" Type="http://schemas.openxmlformats.org/officeDocument/2006/relationships/slideLayout" Target="../slideLayouts/slideLayout7.xml"/><Relationship Id="rId6" Type="http://schemas.openxmlformats.org/officeDocument/2006/relationships/hyperlink" Target="http://dsc.discovery.com/convergence/krakatoa/virtualvolcano/media/global.swf" TargetMode="External"/><Relationship Id="rId5" Type="http://schemas.openxmlformats.org/officeDocument/2006/relationships/image" Target="../media/image27.png"/><Relationship Id="rId4" Type="http://schemas.openxmlformats.org/officeDocument/2006/relationships/hyperlink" Target="//upload.wikimedia.org/wikipedia/commons/5/52/Pacific_Ring_of_Fire.svg"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 Id="rId5" Type="http://schemas.openxmlformats.org/officeDocument/2006/relationships/image" Target="../media/image34.jpeg"/><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pearsonplaces.com.au/products/pearson_reader/pearson_history/ctl/viewunit/mid/6308.aspx?cID=785&amp;uID=3362"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www.pukeariki.com/Research/Education/PolynesianExplorersPackingaWakaInteractive.aspx" TargetMode="Externa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hyperlink" Target="http://www.pearsonplaces.com.au/products/pearson_reader/pearson_history/ctl/viewunit/mid/6308.aspx?cID=783&amp;uID=3345"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6.jpeg"/><Relationship Id="rId3" Type="http://schemas.openxmlformats.org/officeDocument/2006/relationships/image" Target="../media/image39.jpeg"/><Relationship Id="rId7" Type="http://schemas.microsoft.com/office/2007/relationships/hdphoto" Target="../media/hdphoto3.wdp"/><Relationship Id="rId12" Type="http://schemas.microsoft.com/office/2007/relationships/hdphoto" Target="../media/hdphoto5.wdp"/><Relationship Id="rId2" Type="http://schemas.openxmlformats.org/officeDocument/2006/relationships/image" Target="../media/image38.gif"/><Relationship Id="rId1" Type="http://schemas.openxmlformats.org/officeDocument/2006/relationships/slideLayout" Target="../slideLayouts/slideLayout6.xml"/><Relationship Id="rId6" Type="http://schemas.openxmlformats.org/officeDocument/2006/relationships/image" Target="../media/image42.jpeg"/><Relationship Id="rId11" Type="http://schemas.openxmlformats.org/officeDocument/2006/relationships/image" Target="../media/image45.jpeg"/><Relationship Id="rId5" Type="http://schemas.openxmlformats.org/officeDocument/2006/relationships/image" Target="../media/image41.png"/><Relationship Id="rId10" Type="http://schemas.microsoft.com/office/2007/relationships/hdphoto" Target="../media/hdphoto4.wdp"/><Relationship Id="rId4" Type="http://schemas.openxmlformats.org/officeDocument/2006/relationships/image" Target="../media/image40.jpeg"/><Relationship Id="rId9" Type="http://schemas.openxmlformats.org/officeDocument/2006/relationships/image" Target="../media/image44.png"/><Relationship Id="rId14" Type="http://schemas.openxmlformats.org/officeDocument/2006/relationships/image" Target="../media/image47.jpeg"/></Relationships>
</file>

<file path=ppt/slides/_rels/slide31.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6.jpeg"/><Relationship Id="rId3" Type="http://schemas.openxmlformats.org/officeDocument/2006/relationships/image" Target="../media/image39.jpeg"/><Relationship Id="rId7" Type="http://schemas.microsoft.com/office/2007/relationships/hdphoto" Target="../media/hdphoto3.wdp"/><Relationship Id="rId12" Type="http://schemas.microsoft.com/office/2007/relationships/hdphoto" Target="../media/hdphoto5.wdp"/><Relationship Id="rId2" Type="http://schemas.openxmlformats.org/officeDocument/2006/relationships/image" Target="../media/image38.gif"/><Relationship Id="rId1" Type="http://schemas.openxmlformats.org/officeDocument/2006/relationships/slideLayout" Target="../slideLayouts/slideLayout6.xml"/><Relationship Id="rId6" Type="http://schemas.openxmlformats.org/officeDocument/2006/relationships/image" Target="../media/image42.jpeg"/><Relationship Id="rId11" Type="http://schemas.openxmlformats.org/officeDocument/2006/relationships/image" Target="../media/image45.jpeg"/><Relationship Id="rId5" Type="http://schemas.openxmlformats.org/officeDocument/2006/relationships/image" Target="../media/image41.png"/><Relationship Id="rId10" Type="http://schemas.microsoft.com/office/2007/relationships/hdphoto" Target="../media/hdphoto4.wdp"/><Relationship Id="rId4" Type="http://schemas.openxmlformats.org/officeDocument/2006/relationships/image" Target="../media/image40.jpeg"/><Relationship Id="rId9" Type="http://schemas.openxmlformats.org/officeDocument/2006/relationships/image" Target="../media/image44.png"/><Relationship Id="rId14" Type="http://schemas.openxmlformats.org/officeDocument/2006/relationships/image" Target="../media/image47.jpeg"/></Relationships>
</file>

<file path=ppt/slides/_rels/slide32.xml.rels><?xml version="1.0" encoding="UTF-8" standalone="yes"?>
<Relationships xmlns="http://schemas.openxmlformats.org/package/2006/relationships"><Relationship Id="rId3" Type="http://schemas.openxmlformats.org/officeDocument/2006/relationships/image" Target="../media/image49.gif"/><Relationship Id="rId2" Type="http://schemas.openxmlformats.org/officeDocument/2006/relationships/image" Target="../media/image48.jpeg"/><Relationship Id="rId1" Type="http://schemas.openxmlformats.org/officeDocument/2006/relationships/slideLayout" Target="../slideLayouts/slideLayout6.xml"/><Relationship Id="rId5" Type="http://schemas.openxmlformats.org/officeDocument/2006/relationships/hyperlink" Target="http://www.youtube.com/watch?v=c-lrE2JcO44" TargetMode="External"/><Relationship Id="rId4" Type="http://schemas.openxmlformats.org/officeDocument/2006/relationships/image" Target="../media/image50.jpeg"/></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hyperlink" Target="http://www.youtube.com/watch?v=-f5ja6-AMx8" TargetMode="External"/><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hyperlink" Target="http://www.youtube.com/watch?v=SRjQryX8L5U" TargetMode="External"/><Relationship Id="rId5" Type="http://schemas.openxmlformats.org/officeDocument/2006/relationships/image" Target="../media/image11.jpeg"/><Relationship Id="rId4" Type="http://schemas.openxmlformats.org/officeDocument/2006/relationships/hyperlink" Target="http://www.computer-answers.info/Fun_Stuff/Weird_and_Wonderful_Inventions/Images/RLA_1.jp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44624"/>
            <a:ext cx="7772400" cy="1470025"/>
          </a:xfrm>
        </p:spPr>
        <p:txBody>
          <a:bodyPr/>
          <a:lstStyle/>
          <a:p>
            <a:r>
              <a:rPr lang="en-US" dirty="0" smtClean="0"/>
              <a:t>Depth Study 2</a:t>
            </a:r>
            <a:br>
              <a:rPr lang="en-US" dirty="0" smtClean="0"/>
            </a:br>
            <a:r>
              <a:rPr lang="en-US" dirty="0" smtClean="0"/>
              <a:t>Year 8 History</a:t>
            </a:r>
            <a:endParaRPr lang="en-US" dirty="0"/>
          </a:p>
        </p:txBody>
      </p:sp>
      <p:sp>
        <p:nvSpPr>
          <p:cNvPr id="3" name="Subtitle 2"/>
          <p:cNvSpPr>
            <a:spLocks noGrp="1"/>
          </p:cNvSpPr>
          <p:nvPr>
            <p:ph type="subTitle" idx="1"/>
          </p:nvPr>
        </p:nvSpPr>
        <p:spPr>
          <a:xfrm>
            <a:off x="2123728" y="1844824"/>
            <a:ext cx="4909947" cy="1962668"/>
          </a:xfrm>
        </p:spPr>
        <p:txBody>
          <a:bodyPr>
            <a:normAutofit/>
          </a:bodyPr>
          <a:lstStyle/>
          <a:p>
            <a:r>
              <a:rPr lang="en-US" sz="1800" dirty="0"/>
              <a:t>The </a:t>
            </a:r>
            <a:r>
              <a:rPr lang="en-US" sz="1800" dirty="0" smtClean="0"/>
              <a:t>Khmer Empire </a:t>
            </a:r>
            <a:r>
              <a:rPr lang="en-US" sz="1800" dirty="0"/>
              <a:t>(</a:t>
            </a:r>
            <a:r>
              <a:rPr lang="en-US" sz="1800" dirty="0" smtClean="0"/>
              <a:t>c.802 </a:t>
            </a:r>
            <a:r>
              <a:rPr lang="en-US" sz="1800" dirty="0"/>
              <a:t>– </a:t>
            </a:r>
            <a:r>
              <a:rPr lang="en-US" sz="1800" dirty="0" smtClean="0"/>
              <a:t>c.1327)</a:t>
            </a:r>
          </a:p>
          <a:p>
            <a:r>
              <a:rPr lang="en-US" sz="1800" dirty="0" smtClean="0"/>
              <a:t>Shogunate Japan </a:t>
            </a:r>
            <a:r>
              <a:rPr lang="en-US" sz="1800" dirty="0"/>
              <a:t>(</a:t>
            </a:r>
            <a:r>
              <a:rPr lang="en-US" sz="1800" dirty="0" smtClean="0"/>
              <a:t>c.794 </a:t>
            </a:r>
            <a:r>
              <a:rPr lang="en-US" sz="1800" dirty="0"/>
              <a:t>– </a:t>
            </a:r>
            <a:r>
              <a:rPr lang="en-US" sz="1800" dirty="0" smtClean="0"/>
              <a:t>c.1867)</a:t>
            </a:r>
          </a:p>
          <a:p>
            <a:r>
              <a:rPr lang="en-US" sz="1800" dirty="0" smtClean="0"/>
              <a:t>Polynesian Expansion </a:t>
            </a:r>
            <a:r>
              <a:rPr lang="en-US" sz="1800" dirty="0"/>
              <a:t>(</a:t>
            </a:r>
            <a:r>
              <a:rPr lang="en-US" sz="1800" dirty="0" smtClean="0"/>
              <a:t>c.700 </a:t>
            </a:r>
            <a:r>
              <a:rPr lang="en-US" sz="1800" dirty="0"/>
              <a:t>– </a:t>
            </a:r>
            <a:r>
              <a:rPr lang="en-US" sz="1800" dirty="0" smtClean="0"/>
              <a:t>c.1756)</a:t>
            </a:r>
          </a:p>
        </p:txBody>
      </p:sp>
      <p:pic>
        <p:nvPicPr>
          <p:cNvPr id="8" name="Picture 2" descr="http://upload.wikimedia.org/wikipedia/commons/0/09/Map-of-southeast-asia_900_C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80627"/>
            <a:ext cx="2664296" cy="287880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8446" t="17063" r="29722" b="8876"/>
          <a:stretch/>
        </p:blipFill>
        <p:spPr bwMode="auto">
          <a:xfrm>
            <a:off x="6372200" y="56942"/>
            <a:ext cx="2736973" cy="27959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4877" t="32356" r="44627" b="15685"/>
          <a:stretch/>
        </p:blipFill>
        <p:spPr bwMode="auto">
          <a:xfrm>
            <a:off x="2411760" y="3140968"/>
            <a:ext cx="4225982" cy="3608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28641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76056" y="116632"/>
            <a:ext cx="4032448" cy="6740307"/>
          </a:xfrm>
          <a:prstGeom prst="rect">
            <a:avLst/>
          </a:prstGeom>
        </p:spPr>
        <p:txBody>
          <a:bodyPr wrap="square">
            <a:spAutoFit/>
          </a:bodyPr>
          <a:lstStyle/>
          <a:p>
            <a:pPr algn="just"/>
            <a:r>
              <a:rPr lang="en-AU" sz="2000" dirty="0" smtClean="0"/>
              <a:t>The Mekong River feeds into </a:t>
            </a:r>
            <a:r>
              <a:rPr lang="en-AU" sz="2000" b="1" dirty="0" smtClean="0"/>
              <a:t>Tonle Sap</a:t>
            </a:r>
            <a:r>
              <a:rPr lang="en-AU" sz="2000" dirty="0" smtClean="0"/>
              <a:t>, a large lake in the north-west of the country. Tonle Sap is the largest freshwater lake in South-East Asia and has an abundance of fish. It is also remarkable for the fact that between July and October, when the huge volume of rain that fills the Mekong and Bassac rivers causes the flow of water from north to south to reverse, the lake increases in size from approximately 2,590 square kilometres to 25,000 square kilometres. Fields and forests surrounding the lake become flooded; the expanded volume of water in the wet season enables fish breeding and the sediment deposited by this flooding helps to enrich the soil surrounding the lake.</a:t>
            </a:r>
          </a:p>
          <a:p>
            <a:pPr algn="just"/>
            <a:endParaRPr lang="en-AU" sz="1600" i="1" dirty="0" smtClean="0"/>
          </a:p>
          <a:p>
            <a:pPr algn="just"/>
            <a:r>
              <a:rPr lang="en-AU" sz="1600" i="1" dirty="0" smtClean="0"/>
              <a:t>Map of Tonle Sap next page…</a:t>
            </a:r>
          </a:p>
        </p:txBody>
      </p:sp>
      <p:pic>
        <p:nvPicPr>
          <p:cNvPr id="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8557" t="17482" r="29722" b="9652"/>
          <a:stretch/>
        </p:blipFill>
        <p:spPr bwMode="auto">
          <a:xfrm>
            <a:off x="-13409" y="620688"/>
            <a:ext cx="5112139" cy="5256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flipH="1">
            <a:off x="1763688" y="620688"/>
            <a:ext cx="3335042" cy="1944216"/>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5200994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3.bp.blogspot.com/_CAxk7rvm0S4/SMJiNndopCI/AAAAAAAAAHk/eebjHWA2axw/s400/300px-Cambodia-map-wik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260648"/>
            <a:ext cx="7488832" cy="6190768"/>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p:cNvSpPr/>
          <p:nvPr/>
        </p:nvSpPr>
        <p:spPr>
          <a:xfrm>
            <a:off x="2771800" y="1988840"/>
            <a:ext cx="2016224" cy="187220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4144240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51520" y="188640"/>
            <a:ext cx="8640960" cy="1631216"/>
          </a:xfrm>
          <a:prstGeom prst="rect">
            <a:avLst/>
          </a:prstGeom>
        </p:spPr>
        <p:txBody>
          <a:bodyPr wrap="square">
            <a:spAutoFit/>
          </a:bodyPr>
          <a:lstStyle/>
          <a:p>
            <a:pPr algn="just"/>
            <a:r>
              <a:rPr lang="en-AU" sz="2000" dirty="0" smtClean="0"/>
              <a:t>Approximately 90 per cent of people living in Cambodia belong to the </a:t>
            </a:r>
            <a:r>
              <a:rPr lang="en-AU" sz="2000" b="1" dirty="0" smtClean="0"/>
              <a:t>Khmer ethnic group</a:t>
            </a:r>
            <a:r>
              <a:rPr lang="en-AU" sz="2000" dirty="0" smtClean="0"/>
              <a:t>. There are also Vietnamese, Chinese and Cham ethnic groups. In more remote northern and eastern areas of the country, there are small numbers of hill tribe people. The population of Cambodia today is approximately 14.5 million people. </a:t>
            </a:r>
          </a:p>
        </p:txBody>
      </p:sp>
      <p:sp>
        <p:nvSpPr>
          <p:cNvPr id="8" name="TextBox 7"/>
          <p:cNvSpPr txBox="1"/>
          <p:nvPr/>
        </p:nvSpPr>
        <p:spPr>
          <a:xfrm>
            <a:off x="7408414" y="3347700"/>
            <a:ext cx="1124026" cy="369332"/>
          </a:xfrm>
          <a:prstGeom prst="rect">
            <a:avLst/>
          </a:prstGeom>
          <a:noFill/>
        </p:spPr>
        <p:txBody>
          <a:bodyPr wrap="none" rtlCol="0">
            <a:spAutoFit/>
          </a:bodyPr>
          <a:lstStyle/>
          <a:p>
            <a:r>
              <a:rPr lang="en-AU" dirty="0" smtClean="0"/>
              <a:t>Buddhism</a:t>
            </a:r>
            <a:endParaRPr lang="en-AU" dirty="0"/>
          </a:p>
        </p:txBody>
      </p:sp>
      <p:pic>
        <p:nvPicPr>
          <p:cNvPr id="1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8557" t="17482" r="29722" b="9652"/>
          <a:stretch/>
        </p:blipFill>
        <p:spPr bwMode="auto">
          <a:xfrm>
            <a:off x="5137240" y="1649684"/>
            <a:ext cx="3883714" cy="5007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1" name="Straight Arrow Connector 10"/>
          <p:cNvCxnSpPr/>
          <p:nvPr/>
        </p:nvCxnSpPr>
        <p:spPr>
          <a:xfrm>
            <a:off x="2339752" y="3205048"/>
            <a:ext cx="4104456" cy="6560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pic>
        <p:nvPicPr>
          <p:cNvPr id="4100" name="Picture 4" descr="File:Khmer woman fields.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9792" y="1847510"/>
            <a:ext cx="2372311" cy="3163081"/>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www.starobserver.com.au/wp-content/uploads/2012/04/Buddhism.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67841" y="5297882"/>
            <a:ext cx="1580223" cy="1155454"/>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2.bp.blogspot.com/-Lz14a8JO5uk/TihRPdpOTKI/AAAAAAAAAAM/cdrwP9E-BnM/s1600/Buddhism+learning+guides.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8203" y="5301208"/>
            <a:ext cx="1873677" cy="1224136"/>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251520" y="1917987"/>
            <a:ext cx="2255572" cy="4801314"/>
          </a:xfrm>
          <a:prstGeom prst="rect">
            <a:avLst/>
          </a:prstGeom>
          <a:noFill/>
        </p:spPr>
        <p:txBody>
          <a:bodyPr wrap="square" rtlCol="0">
            <a:spAutoFit/>
          </a:bodyPr>
          <a:lstStyle/>
          <a:p>
            <a:r>
              <a:rPr lang="en-AU" dirty="0" smtClean="0"/>
              <a:t>The government is a multi-party democracy, with the capital located in the city of </a:t>
            </a:r>
            <a:r>
              <a:rPr lang="en-AU" b="1" dirty="0" smtClean="0"/>
              <a:t>Phnom Penh</a:t>
            </a:r>
            <a:r>
              <a:rPr lang="en-AU" dirty="0" smtClean="0"/>
              <a:t>. The monarchy remains important—the official name of the country is the Kingdom of Cambodia—but has little real power.</a:t>
            </a:r>
          </a:p>
          <a:p>
            <a:r>
              <a:rPr lang="en-AU" dirty="0" smtClean="0"/>
              <a:t>Most </a:t>
            </a:r>
          </a:p>
          <a:p>
            <a:r>
              <a:rPr lang="en-AU" dirty="0" smtClean="0"/>
              <a:t>Cambodians </a:t>
            </a:r>
          </a:p>
          <a:p>
            <a:r>
              <a:rPr lang="en-AU" dirty="0" smtClean="0"/>
              <a:t>practise </a:t>
            </a:r>
          </a:p>
          <a:p>
            <a:r>
              <a:rPr lang="en-AU" b="1" dirty="0" smtClean="0"/>
              <a:t>Buddhism</a:t>
            </a:r>
            <a:r>
              <a:rPr lang="en-AU" dirty="0" smtClean="0"/>
              <a:t>.</a:t>
            </a:r>
          </a:p>
          <a:p>
            <a:endParaRPr lang="en-AU" dirty="0"/>
          </a:p>
        </p:txBody>
      </p:sp>
      <p:sp>
        <p:nvSpPr>
          <p:cNvPr id="16" name="TextBox 15"/>
          <p:cNvSpPr txBox="1"/>
          <p:nvPr/>
        </p:nvSpPr>
        <p:spPr>
          <a:xfrm>
            <a:off x="3164563" y="1556792"/>
            <a:ext cx="1407437" cy="338554"/>
          </a:xfrm>
          <a:prstGeom prst="rect">
            <a:avLst/>
          </a:prstGeom>
          <a:noFill/>
        </p:spPr>
        <p:txBody>
          <a:bodyPr wrap="none" rtlCol="0">
            <a:spAutoFit/>
          </a:bodyPr>
          <a:lstStyle/>
          <a:p>
            <a:r>
              <a:rPr lang="en-AU" sz="1600" i="1" dirty="0" smtClean="0"/>
              <a:t>Khmer woman</a:t>
            </a:r>
            <a:endParaRPr lang="en-AU" sz="1600" i="1" dirty="0"/>
          </a:p>
        </p:txBody>
      </p:sp>
    </p:spTree>
    <p:extLst>
      <p:ext uri="{BB962C8B-B14F-4D97-AF65-F5344CB8AC3E}">
        <p14:creationId xmlns:p14="http://schemas.microsoft.com/office/powerpoint/2010/main" val="33932235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7504" y="44624"/>
            <a:ext cx="8856984" cy="3416320"/>
          </a:xfrm>
          <a:prstGeom prst="rect">
            <a:avLst/>
          </a:prstGeom>
        </p:spPr>
        <p:txBody>
          <a:bodyPr wrap="square">
            <a:spAutoFit/>
          </a:bodyPr>
          <a:lstStyle/>
          <a:p>
            <a:pPr algn="just"/>
            <a:r>
              <a:rPr lang="en-AU" sz="2200" dirty="0" smtClean="0"/>
              <a:t>Manufacturing of clothing and textiles is an important industry in Cambodia today. Tourism also provides employment and income for many thousands of people. Much of the tourism industry in Cambodia is based on the </a:t>
            </a:r>
            <a:r>
              <a:rPr lang="en-AU" sz="2200" b="1" dirty="0" smtClean="0"/>
              <a:t>remains of the Khmer Empire near Angkor Wat</a:t>
            </a:r>
            <a:r>
              <a:rPr lang="en-AU" sz="2200" dirty="0" smtClean="0"/>
              <a:t>.</a:t>
            </a:r>
          </a:p>
          <a:p>
            <a:pPr algn="just"/>
            <a:r>
              <a:rPr lang="en-AU" sz="2200" dirty="0" smtClean="0"/>
              <a:t>Agriculture and the water needed to sustain agriculture are very important in modern Cambodia, as they were during the period of the Khmer Empire. Any large empire or kingdom, particularly one which expands over time, needs to have enough food and water for its people, its armies and to trade in order to obtain the goods that it needs.</a:t>
            </a:r>
          </a:p>
          <a:p>
            <a:pPr algn="just"/>
            <a:endParaRPr lang="en-AU" dirty="0" smtClean="0"/>
          </a:p>
        </p:txBody>
      </p:sp>
      <p:pic>
        <p:nvPicPr>
          <p:cNvPr id="5" name="Picture 2" descr="http://www.cambodiatraveland.com/cambodia-images/news/img1/angkor-wat-te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9057" y="3212976"/>
            <a:ext cx="4072943" cy="304893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8557" t="17482" r="29722" b="9652"/>
          <a:stretch/>
        </p:blipFill>
        <p:spPr bwMode="auto">
          <a:xfrm>
            <a:off x="5026149" y="3140968"/>
            <a:ext cx="3794323" cy="3264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Straight Arrow Connector 7"/>
          <p:cNvCxnSpPr/>
          <p:nvPr/>
        </p:nvCxnSpPr>
        <p:spPr>
          <a:xfrm>
            <a:off x="4427984" y="1556792"/>
            <a:ext cx="1728192" cy="288032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802392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7504" y="116632"/>
            <a:ext cx="9036496" cy="2000548"/>
          </a:xfrm>
          <a:prstGeom prst="rect">
            <a:avLst/>
          </a:prstGeom>
          <a:noFill/>
        </p:spPr>
        <p:txBody>
          <a:bodyPr wrap="square" rtlCol="0">
            <a:spAutoFit/>
          </a:bodyPr>
          <a:lstStyle/>
          <a:p>
            <a:r>
              <a:rPr lang="en-AU" sz="2600" b="1" dirty="0" smtClean="0"/>
              <a:t>Angkor Interactive – National Geographic</a:t>
            </a:r>
          </a:p>
          <a:p>
            <a:endParaRPr lang="en-AU" dirty="0" smtClean="0"/>
          </a:p>
          <a:p>
            <a:r>
              <a:rPr lang="en-AU" sz="2200" dirty="0" smtClean="0"/>
              <a:t>View Angkor life in 3D, view the various temples, learn about their Divine Spirits…</a:t>
            </a:r>
            <a:r>
              <a:rPr lang="en-AU" dirty="0" smtClean="0"/>
              <a:t> </a:t>
            </a:r>
          </a:p>
          <a:p>
            <a:endParaRPr lang="en-AU" dirty="0" smtClean="0"/>
          </a:p>
          <a:p>
            <a:r>
              <a:rPr lang="en-AU" dirty="0" smtClean="0">
                <a:hlinkClick r:id="rId2"/>
              </a:rPr>
              <a:t>http://ngm.nationalgeographic.com/2009/07/angkor/angkor-animation</a:t>
            </a:r>
            <a:endParaRPr lang="en-AU" dirty="0" smtClean="0"/>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2923" t="14612" r="14601" b="9565"/>
          <a:stretch/>
        </p:blipFill>
        <p:spPr bwMode="auto">
          <a:xfrm>
            <a:off x="1331640" y="2276872"/>
            <a:ext cx="6336704" cy="37271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87788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43408"/>
            <a:ext cx="8229600" cy="1143000"/>
          </a:xfrm>
        </p:spPr>
        <p:txBody>
          <a:bodyPr/>
          <a:lstStyle/>
          <a:p>
            <a:r>
              <a:rPr lang="en-AU" dirty="0" smtClean="0"/>
              <a:t>Shogunate Japan</a:t>
            </a:r>
            <a:endParaRPr lang="en-AU" dirty="0"/>
          </a:p>
        </p:txBody>
      </p:sp>
      <p:sp>
        <p:nvSpPr>
          <p:cNvPr id="3" name="Content Placeholder 2"/>
          <p:cNvSpPr>
            <a:spLocks noGrp="1"/>
          </p:cNvSpPr>
          <p:nvPr>
            <p:ph idx="1"/>
          </p:nvPr>
        </p:nvSpPr>
        <p:spPr>
          <a:xfrm>
            <a:off x="179512" y="692696"/>
            <a:ext cx="8784976" cy="5616624"/>
          </a:xfrm>
        </p:spPr>
        <p:txBody>
          <a:bodyPr>
            <a:normAutofit fontScale="25000" lnSpcReduction="20000"/>
          </a:bodyPr>
          <a:lstStyle/>
          <a:p>
            <a:pPr marL="0" indent="0" algn="just">
              <a:lnSpc>
                <a:spcPct val="170000"/>
              </a:lnSpc>
              <a:buNone/>
            </a:pPr>
            <a:r>
              <a:rPr lang="en-AU" sz="8000" dirty="0" smtClean="0"/>
              <a:t>Many of the things we associate with Japan, such as </a:t>
            </a:r>
            <a:r>
              <a:rPr lang="en-AU" sz="8000" b="1" dirty="0" smtClean="0"/>
              <a:t>shoguns</a:t>
            </a:r>
            <a:r>
              <a:rPr lang="en-AU" sz="8000" dirty="0" smtClean="0"/>
              <a:t>, </a:t>
            </a:r>
            <a:r>
              <a:rPr lang="en-AU" sz="8000" b="1" dirty="0" smtClean="0"/>
              <a:t>samurai</a:t>
            </a:r>
            <a:r>
              <a:rPr lang="en-AU" sz="8000" dirty="0" smtClean="0"/>
              <a:t> and </a:t>
            </a:r>
            <a:r>
              <a:rPr lang="en-AU" sz="8000" b="1" dirty="0" smtClean="0"/>
              <a:t>Zen Buddhism</a:t>
            </a:r>
            <a:r>
              <a:rPr lang="en-AU" sz="8000" dirty="0" smtClean="0"/>
              <a:t>, first appeared during medieval times. The nature of Japan's political system changed radically at this time. Important political ideas became established and new dominant groups emerged within the </a:t>
            </a:r>
            <a:r>
              <a:rPr lang="en-AU" sz="8000" b="1" dirty="0" smtClean="0"/>
              <a:t>feudal </a:t>
            </a:r>
            <a:r>
              <a:rPr lang="en-AU" sz="8000" dirty="0" smtClean="0"/>
              <a:t>(outdated; not modern) society. Key leaders such as Minamoto Yoritomo became the first ruling shoguns of Japan.</a:t>
            </a:r>
          </a:p>
          <a:p>
            <a:pPr marL="0" indent="0">
              <a:buNone/>
            </a:pPr>
            <a:endParaRPr lang="en-AU" sz="8800" dirty="0"/>
          </a:p>
          <a:p>
            <a:pPr marL="0" indent="0">
              <a:buNone/>
            </a:pPr>
            <a:r>
              <a:rPr lang="en-AU" sz="6400" dirty="0" smtClean="0"/>
              <a:t>Minamoto Yorimoto </a:t>
            </a:r>
            <a:r>
              <a:rPr lang="en-AU" sz="6400" dirty="0" smtClean="0">
                <a:sym typeface="Wingdings" pitchFamily="2" charset="2"/>
              </a:rPr>
              <a:t></a:t>
            </a:r>
            <a:endParaRPr lang="en-AU" sz="6400" dirty="0" smtClean="0"/>
          </a:p>
          <a:p>
            <a:pPr marL="0" indent="0">
              <a:buNone/>
            </a:pPr>
            <a:endParaRPr lang="en-AU" sz="8800" dirty="0"/>
          </a:p>
          <a:p>
            <a:pPr marL="0" indent="0">
              <a:buNone/>
            </a:pPr>
            <a:endParaRPr lang="en-AU" sz="8800" dirty="0" smtClean="0"/>
          </a:p>
          <a:p>
            <a:pPr marL="0" indent="0">
              <a:buNone/>
            </a:pPr>
            <a:endParaRPr lang="en-AU" sz="8800" b="1" dirty="0" smtClean="0"/>
          </a:p>
          <a:p>
            <a:pPr marL="0" indent="0">
              <a:buNone/>
            </a:pPr>
            <a:endParaRPr lang="en-AU" sz="8800" b="1" dirty="0" smtClean="0"/>
          </a:p>
          <a:p>
            <a:pPr marL="0" indent="0">
              <a:buNone/>
            </a:pPr>
            <a:r>
              <a:rPr lang="en-AU" sz="8800" b="1" dirty="0" smtClean="0"/>
              <a:t>Shogun-</a:t>
            </a:r>
            <a:r>
              <a:rPr lang="en-AU" sz="8800" dirty="0" smtClean="0"/>
              <a:t> </a:t>
            </a:r>
            <a:r>
              <a:rPr lang="en-AU" sz="5600" dirty="0" smtClean="0">
                <a:effectLst/>
              </a:rPr>
              <a:t>literally, "a commander of a force"</a:t>
            </a:r>
          </a:p>
          <a:p>
            <a:pPr marL="0" indent="0">
              <a:buNone/>
            </a:pPr>
            <a:r>
              <a:rPr lang="en-AU" sz="8800" b="1" dirty="0" smtClean="0"/>
              <a:t>Samurai- </a:t>
            </a:r>
            <a:r>
              <a:rPr lang="en-AU" sz="5600" dirty="0"/>
              <a:t>A member of a powerful military </a:t>
            </a:r>
            <a:r>
              <a:rPr lang="en-AU" sz="5600" dirty="0" smtClean="0"/>
              <a:t>in </a:t>
            </a:r>
            <a:r>
              <a:rPr lang="en-AU" sz="5600" dirty="0"/>
              <a:t>feudal </a:t>
            </a:r>
            <a:r>
              <a:rPr lang="en-AU" sz="5600" dirty="0" smtClean="0"/>
              <a:t>Japan</a:t>
            </a:r>
            <a:endParaRPr lang="en-AU" sz="5600" b="1" dirty="0" smtClean="0"/>
          </a:p>
          <a:p>
            <a:pPr marL="0" indent="0">
              <a:buNone/>
            </a:pPr>
            <a:r>
              <a:rPr lang="en-AU" sz="8800" b="1" dirty="0" smtClean="0"/>
              <a:t>Zen</a:t>
            </a:r>
            <a:r>
              <a:rPr lang="en-AU" sz="8800" dirty="0" smtClean="0"/>
              <a:t> </a:t>
            </a:r>
            <a:r>
              <a:rPr lang="en-AU" sz="8800" b="1" dirty="0" smtClean="0"/>
              <a:t>Buddhism- </a:t>
            </a:r>
            <a:r>
              <a:rPr lang="en-AU" sz="5600" dirty="0"/>
              <a:t>Zen: school of Mahayana Buddhism asserting that enlightenment can come through meditation and intuition rather than faith; China and Japan.</a:t>
            </a:r>
            <a:endParaRPr lang="en-AU" sz="5600" b="1" dirty="0"/>
          </a:p>
        </p:txBody>
      </p:sp>
      <p:pic>
        <p:nvPicPr>
          <p:cNvPr id="19458" name="Picture 2" descr="http://image2.findagrave.com/photos250/photos/2004/293/9683147_10983294548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7459" y="3068960"/>
            <a:ext cx="1410485" cy="2070592"/>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http://www.kiku.com/electric_samurai/cobweb_castle/samurai_gallery/image/yoritomo_samura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2996952"/>
            <a:ext cx="2376264" cy="2376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53349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392"/>
            <a:ext cx="8229600" cy="1143000"/>
          </a:xfrm>
        </p:spPr>
        <p:txBody>
          <a:bodyPr>
            <a:normAutofit/>
          </a:bodyPr>
          <a:lstStyle/>
          <a:p>
            <a:r>
              <a:rPr lang="en-AU" sz="2800" b="1" dirty="0"/>
              <a:t>Tokugawa Ieyasu - Shogun 1/4</a:t>
            </a:r>
            <a:endParaRPr lang="en-AU" sz="2800" dirty="0"/>
          </a:p>
        </p:txBody>
      </p:sp>
      <p:sp>
        <p:nvSpPr>
          <p:cNvPr id="3" name="Content Placeholder 2"/>
          <p:cNvSpPr>
            <a:spLocks noGrp="1"/>
          </p:cNvSpPr>
          <p:nvPr>
            <p:ph idx="1"/>
          </p:nvPr>
        </p:nvSpPr>
        <p:spPr>
          <a:xfrm>
            <a:off x="457200" y="764704"/>
            <a:ext cx="8229600" cy="4525963"/>
          </a:xfrm>
        </p:spPr>
        <p:txBody>
          <a:bodyPr/>
          <a:lstStyle/>
          <a:p>
            <a:pPr marL="0" indent="0">
              <a:buNone/>
            </a:pPr>
            <a:r>
              <a:rPr lang="en-AU" dirty="0" smtClean="0">
                <a:hlinkClick r:id="rId2"/>
              </a:rPr>
              <a:t>http</a:t>
            </a:r>
            <a:r>
              <a:rPr lang="en-AU" dirty="0">
                <a:hlinkClick r:id="rId2"/>
              </a:rPr>
              <a:t>://www.youtube.com/watch?v=J_0Xa3--</a:t>
            </a:r>
            <a:r>
              <a:rPr lang="en-AU" dirty="0" smtClean="0">
                <a:hlinkClick r:id="rId2"/>
              </a:rPr>
              <a:t>bXE</a:t>
            </a:r>
            <a:endParaRPr lang="en-AU" dirty="0" smtClean="0"/>
          </a:p>
          <a:p>
            <a:pPr marL="0" indent="0">
              <a:buNone/>
            </a:pPr>
            <a:endParaRPr lang="en-AU" sz="1600" dirty="0"/>
          </a:p>
          <a:p>
            <a:pPr marL="0" indent="0">
              <a:buNone/>
            </a:pPr>
            <a:r>
              <a:rPr lang="en-AU" dirty="0" smtClean="0"/>
              <a:t>View </a:t>
            </a:r>
            <a:r>
              <a:rPr lang="en-AU" b="1" dirty="0" smtClean="0"/>
              <a:t>Tokugawa Ieyasu – Shogun 1/4</a:t>
            </a:r>
            <a:r>
              <a:rPr lang="en-AU" dirty="0" smtClean="0"/>
              <a:t> from 0m00s to 1m40s to get an idea of how the Shoguns and their Samurai lived.</a:t>
            </a:r>
            <a:endParaRPr lang="en-AU" dirty="0"/>
          </a:p>
        </p:txBody>
      </p:sp>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2695" t="15726" r="38564" b="23461"/>
          <a:stretch/>
        </p:blipFill>
        <p:spPr bwMode="auto">
          <a:xfrm>
            <a:off x="2155874" y="3212976"/>
            <a:ext cx="5008414" cy="351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53748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504" y="116632"/>
            <a:ext cx="3960440" cy="5262979"/>
          </a:xfrm>
          <a:prstGeom prst="rect">
            <a:avLst/>
          </a:prstGeom>
        </p:spPr>
        <p:txBody>
          <a:bodyPr wrap="square">
            <a:spAutoFit/>
          </a:bodyPr>
          <a:lstStyle/>
          <a:p>
            <a:pPr algn="just"/>
            <a:r>
              <a:rPr lang="en-AU" sz="2400" dirty="0" smtClean="0"/>
              <a:t>Historians divide Japanese history before the modern era into two separate periods: the </a:t>
            </a:r>
            <a:r>
              <a:rPr lang="en-AU" sz="2400" dirty="0" smtClean="0">
                <a:solidFill>
                  <a:srgbClr val="FF0000"/>
                </a:solidFill>
              </a:rPr>
              <a:t>ancient period</a:t>
            </a:r>
            <a:r>
              <a:rPr lang="en-AU" sz="2400" dirty="0" smtClean="0"/>
              <a:t> (400-1185 AD), when </a:t>
            </a:r>
            <a:r>
              <a:rPr lang="en-AU" sz="2400" dirty="0" smtClean="0">
                <a:solidFill>
                  <a:srgbClr val="FF0000"/>
                </a:solidFill>
              </a:rPr>
              <a:t>emperors</a:t>
            </a:r>
            <a:r>
              <a:rPr lang="en-AU" sz="2400" dirty="0" smtClean="0"/>
              <a:t> ruled Japan, and the </a:t>
            </a:r>
            <a:r>
              <a:rPr lang="en-AU" sz="2400" dirty="0" smtClean="0">
                <a:solidFill>
                  <a:srgbClr val="0070C0"/>
                </a:solidFill>
              </a:rPr>
              <a:t>medieval period</a:t>
            </a:r>
            <a:r>
              <a:rPr lang="en-AU" sz="2400" dirty="0" smtClean="0"/>
              <a:t> (1185-1868 AD), when </a:t>
            </a:r>
            <a:r>
              <a:rPr lang="en-AU" sz="2400" dirty="0" smtClean="0">
                <a:solidFill>
                  <a:srgbClr val="0070C0"/>
                </a:solidFill>
              </a:rPr>
              <a:t>shoguns</a:t>
            </a:r>
            <a:r>
              <a:rPr lang="en-AU" sz="2400" dirty="0" smtClean="0"/>
              <a:t> ruled Japan. They define the second period as 'medieval' because, like medieval Europe, society in Japan at this time was </a:t>
            </a:r>
            <a:r>
              <a:rPr lang="en-AU" sz="2400" b="1" dirty="0" smtClean="0"/>
              <a:t>feudal</a:t>
            </a:r>
            <a:r>
              <a:rPr lang="en-AU" sz="2400" dirty="0" smtClean="0"/>
              <a:t> (outdated, not modern) in structure.</a:t>
            </a:r>
          </a:p>
        </p:txBody>
      </p:sp>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9378" t="19583" r="44112" b="9660"/>
          <a:stretch/>
        </p:blipFill>
        <p:spPr bwMode="auto">
          <a:xfrm>
            <a:off x="4466901" y="44624"/>
            <a:ext cx="3777507" cy="6696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7292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www.environment.gov.au/biodiversity/migratory/publications/asia-pacific/images/map1.jpg"/>
          <p:cNvPicPr>
            <a:picLocks noChangeAspect="1" noChangeArrowheads="1"/>
          </p:cNvPicPr>
          <p:nvPr/>
        </p:nvPicPr>
        <p:blipFill rotWithShape="1">
          <a:blip r:embed="rId2">
            <a:extLst>
              <a:ext uri="{28A0092B-C50C-407E-A947-70E740481C1C}">
                <a14:useLocalDpi xmlns:a14="http://schemas.microsoft.com/office/drawing/2010/main" val="0"/>
              </a:ext>
            </a:extLst>
          </a:blip>
          <a:srcRect l="29164" t="23323" r="46338" b="15124"/>
          <a:stretch/>
        </p:blipFill>
        <p:spPr bwMode="auto">
          <a:xfrm>
            <a:off x="3923928" y="1988840"/>
            <a:ext cx="4464496" cy="420747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2" y="188640"/>
            <a:ext cx="8856984" cy="1877437"/>
          </a:xfrm>
          <a:prstGeom prst="rect">
            <a:avLst/>
          </a:prstGeom>
        </p:spPr>
        <p:txBody>
          <a:bodyPr wrap="square">
            <a:spAutoFit/>
          </a:bodyPr>
          <a:lstStyle/>
          <a:p>
            <a:r>
              <a:rPr lang="en-AU" sz="2800" b="1" u="sng" dirty="0" smtClean="0"/>
              <a:t>Japan's geography</a:t>
            </a:r>
          </a:p>
          <a:p>
            <a:endParaRPr lang="en-AU" sz="2200" dirty="0" smtClean="0"/>
          </a:p>
          <a:p>
            <a:pPr algn="just"/>
            <a:r>
              <a:rPr lang="en-AU" sz="2200" dirty="0" smtClean="0"/>
              <a:t>Japan is situated in the north-west Pacific Ocean, to the east of Korea and China. It is approximately 2,300 kilometres in length and consists of four main islands and many smaller islands. </a:t>
            </a:r>
          </a:p>
        </p:txBody>
      </p:sp>
      <p:sp>
        <p:nvSpPr>
          <p:cNvPr id="3" name="TextBox 2"/>
          <p:cNvSpPr txBox="1"/>
          <p:nvPr/>
        </p:nvSpPr>
        <p:spPr>
          <a:xfrm>
            <a:off x="251520" y="6372036"/>
            <a:ext cx="3752053" cy="369332"/>
          </a:xfrm>
          <a:prstGeom prst="rect">
            <a:avLst/>
          </a:prstGeom>
          <a:noFill/>
        </p:spPr>
        <p:txBody>
          <a:bodyPr wrap="none" rtlCol="0">
            <a:spAutoFit/>
          </a:bodyPr>
          <a:lstStyle/>
          <a:p>
            <a:r>
              <a:rPr lang="en-AU" dirty="0" smtClean="0"/>
              <a:t>Next slide for Map of Japan’s Islands…</a:t>
            </a:r>
            <a:endParaRPr lang="en-AU" dirty="0"/>
          </a:p>
        </p:txBody>
      </p:sp>
      <p:sp>
        <p:nvSpPr>
          <p:cNvPr id="6" name="TextBox 5"/>
          <p:cNvSpPr txBox="1"/>
          <p:nvPr/>
        </p:nvSpPr>
        <p:spPr>
          <a:xfrm>
            <a:off x="179512" y="2100912"/>
            <a:ext cx="3456384" cy="3416320"/>
          </a:xfrm>
          <a:prstGeom prst="rect">
            <a:avLst/>
          </a:prstGeom>
          <a:noFill/>
        </p:spPr>
        <p:txBody>
          <a:bodyPr wrap="square" rtlCol="0">
            <a:spAutoFit/>
          </a:bodyPr>
          <a:lstStyle/>
          <a:p>
            <a:r>
              <a:rPr lang="en-AU" sz="2200" dirty="0" smtClean="0"/>
              <a:t>The four main islands, running from north to south, are </a:t>
            </a:r>
            <a:r>
              <a:rPr lang="en-AU" sz="2200" b="1" dirty="0" smtClean="0"/>
              <a:t>Hokkaido, Honshu, Shikoku </a:t>
            </a:r>
            <a:r>
              <a:rPr lang="en-AU" sz="2200" dirty="0" smtClean="0"/>
              <a:t>and</a:t>
            </a:r>
            <a:r>
              <a:rPr lang="en-AU" sz="2200" b="1" dirty="0" smtClean="0"/>
              <a:t> Kyushu</a:t>
            </a:r>
            <a:r>
              <a:rPr lang="en-AU" sz="2200" dirty="0" smtClean="0"/>
              <a:t>. Honshu is the largest island. Tokyo (called Edo during the medieval period), Kyoto and Mount Fuji are located on Honshu.</a:t>
            </a:r>
          </a:p>
          <a:p>
            <a:endParaRPr lang="en-AU" dirty="0"/>
          </a:p>
        </p:txBody>
      </p:sp>
      <p:sp>
        <p:nvSpPr>
          <p:cNvPr id="8" name="Oval 7"/>
          <p:cNvSpPr/>
          <p:nvPr/>
        </p:nvSpPr>
        <p:spPr>
          <a:xfrm>
            <a:off x="5868144" y="2066077"/>
            <a:ext cx="1584176" cy="1728192"/>
          </a:xfrm>
          <a:prstGeom prst="ellipse">
            <a:avLst/>
          </a:prstGeom>
          <a:solidFill>
            <a:srgbClr val="FFFF00"/>
          </a:solidFill>
          <a:effectLst>
            <a:glow rad="317500">
              <a:srgbClr val="FFFF00">
                <a:alpha val="49000"/>
              </a:srgbClr>
            </a:glow>
            <a:softEdge rad="711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27540346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8446" t="17063" r="29722" b="8876"/>
          <a:stretch/>
        </p:blipFill>
        <p:spPr bwMode="auto">
          <a:xfrm>
            <a:off x="1259632" y="44624"/>
            <a:ext cx="6552728" cy="6522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817054" y="548680"/>
            <a:ext cx="1219441" cy="369332"/>
          </a:xfrm>
          <a:prstGeom prst="rect">
            <a:avLst/>
          </a:prstGeom>
          <a:noFill/>
        </p:spPr>
        <p:txBody>
          <a:bodyPr wrap="square" rtlCol="0">
            <a:spAutoFit/>
          </a:bodyPr>
          <a:lstStyle/>
          <a:p>
            <a:r>
              <a:rPr lang="en-AU" dirty="0" smtClean="0"/>
              <a:t>Hokkado</a:t>
            </a:r>
            <a:endParaRPr lang="en-AU" dirty="0"/>
          </a:p>
        </p:txBody>
      </p:sp>
      <p:sp>
        <p:nvSpPr>
          <p:cNvPr id="4" name="TextBox 3"/>
          <p:cNvSpPr txBox="1"/>
          <p:nvPr/>
        </p:nvSpPr>
        <p:spPr>
          <a:xfrm>
            <a:off x="328223" y="5291916"/>
            <a:ext cx="1219441" cy="369332"/>
          </a:xfrm>
          <a:prstGeom prst="rect">
            <a:avLst/>
          </a:prstGeom>
          <a:noFill/>
        </p:spPr>
        <p:txBody>
          <a:bodyPr wrap="square" rtlCol="0">
            <a:spAutoFit/>
          </a:bodyPr>
          <a:lstStyle/>
          <a:p>
            <a:r>
              <a:rPr lang="en-AU" dirty="0" smtClean="0"/>
              <a:t>Kyushu</a:t>
            </a:r>
            <a:endParaRPr lang="en-AU" dirty="0"/>
          </a:p>
        </p:txBody>
      </p:sp>
      <p:sp>
        <p:nvSpPr>
          <p:cNvPr id="5" name="TextBox 4"/>
          <p:cNvSpPr txBox="1"/>
          <p:nvPr/>
        </p:nvSpPr>
        <p:spPr>
          <a:xfrm>
            <a:off x="256215" y="4293096"/>
            <a:ext cx="1219441" cy="369332"/>
          </a:xfrm>
          <a:prstGeom prst="rect">
            <a:avLst/>
          </a:prstGeom>
          <a:noFill/>
        </p:spPr>
        <p:txBody>
          <a:bodyPr wrap="square" rtlCol="0">
            <a:spAutoFit/>
          </a:bodyPr>
          <a:lstStyle/>
          <a:p>
            <a:r>
              <a:rPr lang="en-AU" dirty="0" smtClean="0"/>
              <a:t>Shikoku</a:t>
            </a:r>
            <a:endParaRPr lang="en-AU" dirty="0"/>
          </a:p>
        </p:txBody>
      </p:sp>
      <p:sp>
        <p:nvSpPr>
          <p:cNvPr id="6" name="TextBox 5"/>
          <p:cNvSpPr txBox="1"/>
          <p:nvPr/>
        </p:nvSpPr>
        <p:spPr>
          <a:xfrm>
            <a:off x="7817054" y="2348880"/>
            <a:ext cx="1219441" cy="369332"/>
          </a:xfrm>
          <a:prstGeom prst="rect">
            <a:avLst/>
          </a:prstGeom>
          <a:noFill/>
        </p:spPr>
        <p:txBody>
          <a:bodyPr wrap="square" rtlCol="0">
            <a:spAutoFit/>
          </a:bodyPr>
          <a:lstStyle/>
          <a:p>
            <a:r>
              <a:rPr lang="en-AU" dirty="0" smtClean="0"/>
              <a:t>Honshu</a:t>
            </a:r>
            <a:endParaRPr lang="en-AU" dirty="0"/>
          </a:p>
        </p:txBody>
      </p:sp>
      <p:cxnSp>
        <p:nvCxnSpPr>
          <p:cNvPr id="8" name="Straight Arrow Connector 7"/>
          <p:cNvCxnSpPr/>
          <p:nvPr/>
        </p:nvCxnSpPr>
        <p:spPr>
          <a:xfrm flipH="1">
            <a:off x="7020272" y="918012"/>
            <a:ext cx="1152128" cy="206732"/>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9" name="Straight Arrow Connector 8"/>
          <p:cNvCxnSpPr/>
          <p:nvPr/>
        </p:nvCxnSpPr>
        <p:spPr>
          <a:xfrm flipV="1">
            <a:off x="1115616" y="5413866"/>
            <a:ext cx="2016224" cy="4065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0" name="Straight Arrow Connector 9"/>
          <p:cNvCxnSpPr/>
          <p:nvPr/>
        </p:nvCxnSpPr>
        <p:spPr>
          <a:xfrm>
            <a:off x="1115616" y="4477762"/>
            <a:ext cx="2592288" cy="463406"/>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1" name="Straight Arrow Connector 10"/>
          <p:cNvCxnSpPr/>
          <p:nvPr/>
        </p:nvCxnSpPr>
        <p:spPr>
          <a:xfrm flipH="1">
            <a:off x="6012160" y="2557397"/>
            <a:ext cx="1839982" cy="367547"/>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7" name="TextBox 16"/>
          <p:cNvSpPr txBox="1"/>
          <p:nvPr/>
        </p:nvSpPr>
        <p:spPr>
          <a:xfrm>
            <a:off x="7777042" y="3573016"/>
            <a:ext cx="1259453" cy="615553"/>
          </a:xfrm>
          <a:prstGeom prst="rect">
            <a:avLst/>
          </a:prstGeom>
          <a:noFill/>
        </p:spPr>
        <p:txBody>
          <a:bodyPr wrap="square" rtlCol="0">
            <a:spAutoFit/>
          </a:bodyPr>
          <a:lstStyle/>
          <a:p>
            <a:r>
              <a:rPr lang="en-AU" dirty="0" smtClean="0"/>
              <a:t>Edo </a:t>
            </a:r>
          </a:p>
          <a:p>
            <a:r>
              <a:rPr lang="en-AU" sz="1600" dirty="0" smtClean="0"/>
              <a:t>(now Tokyo)</a:t>
            </a:r>
            <a:endParaRPr lang="en-AU" sz="1600" dirty="0"/>
          </a:p>
        </p:txBody>
      </p:sp>
      <p:cxnSp>
        <p:nvCxnSpPr>
          <p:cNvPr id="18" name="Straight Arrow Connector 17"/>
          <p:cNvCxnSpPr/>
          <p:nvPr/>
        </p:nvCxnSpPr>
        <p:spPr>
          <a:xfrm flipH="1">
            <a:off x="6012160" y="3697018"/>
            <a:ext cx="1764882" cy="367547"/>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0" name="TextBox 19"/>
          <p:cNvSpPr txBox="1"/>
          <p:nvPr/>
        </p:nvSpPr>
        <p:spPr>
          <a:xfrm>
            <a:off x="7766397" y="5137680"/>
            <a:ext cx="1219441" cy="369332"/>
          </a:xfrm>
          <a:prstGeom prst="rect">
            <a:avLst/>
          </a:prstGeom>
          <a:noFill/>
        </p:spPr>
        <p:txBody>
          <a:bodyPr wrap="square" rtlCol="0">
            <a:spAutoFit/>
          </a:bodyPr>
          <a:lstStyle/>
          <a:p>
            <a:r>
              <a:rPr lang="en-AU" dirty="0" smtClean="0"/>
              <a:t>Mt Fuji</a:t>
            </a:r>
            <a:endParaRPr lang="en-AU" dirty="0"/>
          </a:p>
        </p:txBody>
      </p:sp>
      <p:sp>
        <p:nvSpPr>
          <p:cNvPr id="21" name="TextBox 20"/>
          <p:cNvSpPr txBox="1"/>
          <p:nvPr/>
        </p:nvSpPr>
        <p:spPr>
          <a:xfrm>
            <a:off x="7766398" y="4588412"/>
            <a:ext cx="1219441" cy="369332"/>
          </a:xfrm>
          <a:prstGeom prst="rect">
            <a:avLst/>
          </a:prstGeom>
          <a:noFill/>
        </p:spPr>
        <p:txBody>
          <a:bodyPr wrap="square" rtlCol="0">
            <a:spAutoFit/>
          </a:bodyPr>
          <a:lstStyle/>
          <a:p>
            <a:r>
              <a:rPr lang="en-AU" dirty="0" smtClean="0"/>
              <a:t>Kyoto</a:t>
            </a:r>
            <a:endParaRPr lang="en-AU" dirty="0"/>
          </a:p>
        </p:txBody>
      </p:sp>
      <p:cxnSp>
        <p:nvCxnSpPr>
          <p:cNvPr id="22" name="Straight Arrow Connector 21"/>
          <p:cNvCxnSpPr/>
          <p:nvPr/>
        </p:nvCxnSpPr>
        <p:spPr>
          <a:xfrm flipH="1" flipV="1">
            <a:off x="5508104" y="4293096"/>
            <a:ext cx="2308950" cy="1000605"/>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3" name="Straight Arrow Connector 22"/>
          <p:cNvCxnSpPr>
            <a:stCxn id="21" idx="1"/>
          </p:cNvCxnSpPr>
          <p:nvPr/>
        </p:nvCxnSpPr>
        <p:spPr>
          <a:xfrm flipH="1" flipV="1">
            <a:off x="4716016" y="4398659"/>
            <a:ext cx="3050382" cy="374419"/>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0502155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www.environment.gov.au/biodiversity/migratory/publications/asia-pacific/images/map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4932" y="1052736"/>
            <a:ext cx="7691524" cy="510936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685800" y="-129257"/>
            <a:ext cx="7772400" cy="1470025"/>
          </a:xfrm>
        </p:spPr>
        <p:txBody>
          <a:bodyPr/>
          <a:lstStyle/>
          <a:p>
            <a:r>
              <a:rPr lang="en-AU" dirty="0" smtClean="0"/>
              <a:t>The Asia-Pacific World</a:t>
            </a:r>
            <a:endParaRPr lang="en-AU" dirty="0"/>
          </a:p>
        </p:txBody>
      </p:sp>
      <p:sp>
        <p:nvSpPr>
          <p:cNvPr id="4" name="Oval 3"/>
          <p:cNvSpPr/>
          <p:nvPr/>
        </p:nvSpPr>
        <p:spPr>
          <a:xfrm>
            <a:off x="4753000" y="4221088"/>
            <a:ext cx="1584176" cy="1728192"/>
          </a:xfrm>
          <a:prstGeom prst="ellipse">
            <a:avLst/>
          </a:prstGeom>
          <a:solidFill>
            <a:srgbClr val="FFFF00"/>
          </a:solidFill>
          <a:effectLst>
            <a:glow rad="317500">
              <a:srgbClr val="FFFF00">
                <a:alpha val="49000"/>
              </a:srgbClr>
            </a:glow>
            <a:softEdge rad="711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6" name="Oval 5"/>
          <p:cNvSpPr/>
          <p:nvPr/>
        </p:nvSpPr>
        <p:spPr>
          <a:xfrm>
            <a:off x="2123728" y="4653136"/>
            <a:ext cx="720080" cy="1440160"/>
          </a:xfrm>
          <a:prstGeom prst="ellipse">
            <a:avLst/>
          </a:prstGeom>
          <a:solidFill>
            <a:srgbClr val="FFFF00"/>
          </a:solidFill>
          <a:effectLst>
            <a:glow rad="317500">
              <a:srgbClr val="FFFF00">
                <a:alpha val="49000"/>
              </a:srgbClr>
            </a:glow>
            <a:softEdge rad="711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5" name="Oval 4"/>
          <p:cNvSpPr/>
          <p:nvPr/>
        </p:nvSpPr>
        <p:spPr>
          <a:xfrm>
            <a:off x="4211960" y="2636912"/>
            <a:ext cx="288032" cy="1008112"/>
          </a:xfrm>
          <a:prstGeom prst="ellipse">
            <a:avLst/>
          </a:prstGeom>
          <a:solidFill>
            <a:srgbClr val="FFFF00"/>
          </a:solidFill>
          <a:effectLst>
            <a:glow rad="711200">
              <a:srgbClr val="FFFF00">
                <a:alpha val="33000"/>
              </a:srgbClr>
            </a:glow>
            <a:softEdge rad="673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12" name="Oval 11"/>
          <p:cNvSpPr/>
          <p:nvPr/>
        </p:nvSpPr>
        <p:spPr>
          <a:xfrm>
            <a:off x="3419872" y="2276872"/>
            <a:ext cx="1584176" cy="1728192"/>
          </a:xfrm>
          <a:prstGeom prst="ellipse">
            <a:avLst/>
          </a:prstGeom>
          <a:solidFill>
            <a:srgbClr val="FFFF00"/>
          </a:solidFill>
          <a:effectLst>
            <a:glow rad="317500">
              <a:srgbClr val="FFFF00">
                <a:alpha val="49000"/>
              </a:srgbClr>
            </a:glow>
            <a:softEdge rad="711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13" name="Oval 12"/>
          <p:cNvSpPr/>
          <p:nvPr/>
        </p:nvSpPr>
        <p:spPr>
          <a:xfrm>
            <a:off x="2339752" y="2939345"/>
            <a:ext cx="1584176" cy="1728192"/>
          </a:xfrm>
          <a:prstGeom prst="ellipse">
            <a:avLst/>
          </a:prstGeom>
          <a:solidFill>
            <a:srgbClr val="FFFF00"/>
          </a:solidFill>
          <a:effectLst>
            <a:glow rad="317500">
              <a:srgbClr val="FFFF00">
                <a:alpha val="49000"/>
              </a:srgbClr>
            </a:glow>
            <a:softEdge rad="711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11" name="TextBox 10"/>
          <p:cNvSpPr txBox="1"/>
          <p:nvPr/>
        </p:nvSpPr>
        <p:spPr>
          <a:xfrm>
            <a:off x="221610" y="1573730"/>
            <a:ext cx="2326791" cy="369332"/>
          </a:xfrm>
          <a:prstGeom prst="rect">
            <a:avLst/>
          </a:prstGeom>
          <a:noFill/>
        </p:spPr>
        <p:txBody>
          <a:bodyPr wrap="none" rtlCol="0">
            <a:spAutoFit/>
          </a:bodyPr>
          <a:lstStyle/>
          <a:p>
            <a:r>
              <a:rPr lang="en-AU" b="1" dirty="0" smtClean="0">
                <a:solidFill>
                  <a:srgbClr val="FF0000"/>
                </a:solidFill>
              </a:rPr>
              <a:t>Angkor/Khmer Empire</a:t>
            </a:r>
            <a:endParaRPr lang="en-AU" b="1" dirty="0">
              <a:solidFill>
                <a:srgbClr val="FF0000"/>
              </a:solidFill>
            </a:endParaRPr>
          </a:p>
        </p:txBody>
      </p:sp>
      <p:sp>
        <p:nvSpPr>
          <p:cNvPr id="15" name="TextBox 14"/>
          <p:cNvSpPr txBox="1"/>
          <p:nvPr/>
        </p:nvSpPr>
        <p:spPr>
          <a:xfrm>
            <a:off x="6871282" y="827420"/>
            <a:ext cx="1805174" cy="369332"/>
          </a:xfrm>
          <a:prstGeom prst="rect">
            <a:avLst/>
          </a:prstGeom>
          <a:noFill/>
        </p:spPr>
        <p:txBody>
          <a:bodyPr wrap="none" rtlCol="0">
            <a:spAutoFit/>
          </a:bodyPr>
          <a:lstStyle/>
          <a:p>
            <a:r>
              <a:rPr lang="en-AU" b="1" dirty="0" smtClean="0">
                <a:solidFill>
                  <a:srgbClr val="FF0000"/>
                </a:solidFill>
              </a:rPr>
              <a:t>Shogunate Japan</a:t>
            </a:r>
            <a:endParaRPr lang="en-AU" b="1" dirty="0">
              <a:solidFill>
                <a:srgbClr val="FF0000"/>
              </a:solidFill>
            </a:endParaRPr>
          </a:p>
        </p:txBody>
      </p:sp>
      <p:sp>
        <p:nvSpPr>
          <p:cNvPr id="16" name="TextBox 15"/>
          <p:cNvSpPr txBox="1"/>
          <p:nvPr/>
        </p:nvSpPr>
        <p:spPr>
          <a:xfrm>
            <a:off x="6481432" y="5661248"/>
            <a:ext cx="2242409" cy="369332"/>
          </a:xfrm>
          <a:prstGeom prst="rect">
            <a:avLst/>
          </a:prstGeom>
          <a:noFill/>
        </p:spPr>
        <p:txBody>
          <a:bodyPr wrap="none" rtlCol="0">
            <a:spAutoFit/>
          </a:bodyPr>
          <a:lstStyle/>
          <a:p>
            <a:r>
              <a:rPr lang="en-AU" b="1" dirty="0" smtClean="0">
                <a:solidFill>
                  <a:srgbClr val="FF0000"/>
                </a:solidFill>
              </a:rPr>
              <a:t>Polynesian Expansion</a:t>
            </a:r>
            <a:endParaRPr lang="en-AU" b="1" dirty="0">
              <a:solidFill>
                <a:srgbClr val="FF0000"/>
              </a:solidFill>
            </a:endParaRPr>
          </a:p>
        </p:txBody>
      </p:sp>
      <p:cxnSp>
        <p:nvCxnSpPr>
          <p:cNvPr id="17" name="Straight Arrow Connector 16"/>
          <p:cNvCxnSpPr/>
          <p:nvPr/>
        </p:nvCxnSpPr>
        <p:spPr>
          <a:xfrm>
            <a:off x="1547664" y="1943062"/>
            <a:ext cx="1584176" cy="1341922"/>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0" name="Straight Arrow Connector 19"/>
          <p:cNvCxnSpPr/>
          <p:nvPr/>
        </p:nvCxnSpPr>
        <p:spPr>
          <a:xfrm flipH="1" flipV="1">
            <a:off x="5796136" y="5085184"/>
            <a:ext cx="864096" cy="57606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1" name="Straight Arrow Connector 20"/>
          <p:cNvCxnSpPr/>
          <p:nvPr/>
        </p:nvCxnSpPr>
        <p:spPr>
          <a:xfrm flipH="1">
            <a:off x="4644008" y="1196752"/>
            <a:ext cx="3095015" cy="1742593"/>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26341494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9512" y="260648"/>
            <a:ext cx="8784976" cy="1446550"/>
          </a:xfrm>
          <a:prstGeom prst="rect">
            <a:avLst/>
          </a:prstGeom>
        </p:spPr>
        <p:txBody>
          <a:bodyPr wrap="square">
            <a:spAutoFit/>
          </a:bodyPr>
          <a:lstStyle/>
          <a:p>
            <a:pPr algn="just"/>
            <a:r>
              <a:rPr lang="en-AU" sz="2200" dirty="0" smtClean="0"/>
              <a:t>A group of islands is called an archipelago. The Japanese archipelago is very mountainous, with many mountains over 2 kilometres in height. Mt Fuji is 3776 metres high. In comparison, Mt Kosciuszko, the highest mountain in Australia, is 2228 metres high.</a:t>
            </a:r>
          </a:p>
        </p:txBody>
      </p:sp>
      <p:sp>
        <p:nvSpPr>
          <p:cNvPr id="3" name="TextBox 2"/>
          <p:cNvSpPr txBox="1"/>
          <p:nvPr/>
        </p:nvSpPr>
        <p:spPr>
          <a:xfrm>
            <a:off x="4229349" y="1996480"/>
            <a:ext cx="846707" cy="369332"/>
          </a:xfrm>
          <a:prstGeom prst="rect">
            <a:avLst/>
          </a:prstGeom>
          <a:noFill/>
        </p:spPr>
        <p:txBody>
          <a:bodyPr wrap="none" rtlCol="0">
            <a:spAutoFit/>
          </a:bodyPr>
          <a:lstStyle/>
          <a:p>
            <a:r>
              <a:rPr lang="en-AU" dirty="0" smtClean="0"/>
              <a:t>Mt Fuji</a:t>
            </a:r>
            <a:endParaRPr lang="en-AU" dirty="0"/>
          </a:p>
        </p:txBody>
      </p:sp>
      <p:pic>
        <p:nvPicPr>
          <p:cNvPr id="20482" name="Picture 2" descr="http://adventures.bootsnall.com/img/trips/1589-japan-tokyo-japan-essential-kyoto-mt-fuji-toky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2348880"/>
            <a:ext cx="6480720" cy="42419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40346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52120" y="260648"/>
            <a:ext cx="3384376" cy="4154984"/>
          </a:xfrm>
          <a:prstGeom prst="rect">
            <a:avLst/>
          </a:prstGeom>
        </p:spPr>
        <p:txBody>
          <a:bodyPr wrap="square">
            <a:spAutoFit/>
          </a:bodyPr>
          <a:lstStyle/>
          <a:p>
            <a:pPr algn="just"/>
            <a:r>
              <a:rPr lang="en-AU" sz="2200" dirty="0" smtClean="0"/>
              <a:t>Japan is situated on the Pacific 'ring of fire', where two of the Earth's tectonic plates—the Japanese and Philippines plate—meet. About 10 per cent of the world's active volcanoes are situated on the islands. Mount Fuji is now extinct, but it was active during the medieval period. It last erupted in 1707.</a:t>
            </a:r>
          </a:p>
        </p:txBody>
      </p:sp>
      <p:sp>
        <p:nvSpPr>
          <p:cNvPr id="3" name="TextBox 2"/>
          <p:cNvSpPr txBox="1"/>
          <p:nvPr/>
        </p:nvSpPr>
        <p:spPr>
          <a:xfrm>
            <a:off x="1187624" y="75982"/>
            <a:ext cx="3669466" cy="369332"/>
          </a:xfrm>
          <a:prstGeom prst="rect">
            <a:avLst/>
          </a:prstGeom>
          <a:noFill/>
        </p:spPr>
        <p:txBody>
          <a:bodyPr wrap="none" rtlCol="0">
            <a:spAutoFit/>
          </a:bodyPr>
          <a:lstStyle/>
          <a:p>
            <a:r>
              <a:rPr lang="en-AU" dirty="0" smtClean="0"/>
              <a:t>Tectonic Plates on the Earth’s Surface</a:t>
            </a:r>
            <a:endParaRPr lang="en-AU" dirty="0"/>
          </a:p>
        </p:txBody>
      </p:sp>
      <p:pic>
        <p:nvPicPr>
          <p:cNvPr id="21506" name="Picture 2" descr="File:Plates tect2 en.sv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08" y="404664"/>
            <a:ext cx="5436096" cy="3710136"/>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descr="File:Pacific Ring of Fire.sv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6" y="4221088"/>
            <a:ext cx="4248472" cy="256501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932040" y="4653136"/>
            <a:ext cx="1242841" cy="369332"/>
          </a:xfrm>
          <a:prstGeom prst="rect">
            <a:avLst/>
          </a:prstGeom>
          <a:noFill/>
        </p:spPr>
        <p:txBody>
          <a:bodyPr wrap="none" rtlCol="0">
            <a:spAutoFit/>
          </a:bodyPr>
          <a:lstStyle/>
          <a:p>
            <a:r>
              <a:rPr lang="en-AU" dirty="0" smtClean="0"/>
              <a:t>Ring of Fire</a:t>
            </a:r>
            <a:endParaRPr lang="en-AU" dirty="0"/>
          </a:p>
        </p:txBody>
      </p:sp>
      <p:sp>
        <p:nvSpPr>
          <p:cNvPr id="4" name="TextBox 3"/>
          <p:cNvSpPr txBox="1"/>
          <p:nvPr/>
        </p:nvSpPr>
        <p:spPr>
          <a:xfrm>
            <a:off x="5652120" y="5301208"/>
            <a:ext cx="3528392" cy="1754326"/>
          </a:xfrm>
          <a:prstGeom prst="rect">
            <a:avLst/>
          </a:prstGeom>
          <a:noFill/>
        </p:spPr>
        <p:txBody>
          <a:bodyPr wrap="square" rtlCol="0">
            <a:spAutoFit/>
          </a:bodyPr>
          <a:lstStyle/>
          <a:p>
            <a:r>
              <a:rPr lang="en-AU" dirty="0"/>
              <a:t>Model of Earth showing tectonic plates and ring of </a:t>
            </a:r>
            <a:r>
              <a:rPr lang="en-AU" dirty="0" smtClean="0"/>
              <a:t>fire:</a:t>
            </a:r>
            <a:endParaRPr lang="en-AU" dirty="0" smtClean="0">
              <a:hlinkClick r:id="rId6"/>
            </a:endParaRPr>
          </a:p>
          <a:p>
            <a:r>
              <a:rPr lang="en-AU" dirty="0" smtClean="0">
                <a:hlinkClick r:id="rId6"/>
              </a:rPr>
              <a:t>http</a:t>
            </a:r>
            <a:r>
              <a:rPr lang="en-AU" dirty="0">
                <a:hlinkClick r:id="rId6"/>
              </a:rPr>
              <a:t>://</a:t>
            </a:r>
            <a:r>
              <a:rPr lang="en-AU" dirty="0" smtClean="0">
                <a:hlinkClick r:id="rId6"/>
              </a:rPr>
              <a:t>dsc.discovery.com/convergence/krakatoa/virtualvolcano/media/global.swf</a:t>
            </a:r>
            <a:endParaRPr lang="en-AU" dirty="0" smtClean="0"/>
          </a:p>
          <a:p>
            <a:endParaRPr lang="en-AU" dirty="0"/>
          </a:p>
        </p:txBody>
      </p:sp>
    </p:spTree>
    <p:extLst>
      <p:ext uri="{BB962C8B-B14F-4D97-AF65-F5344CB8AC3E}">
        <p14:creationId xmlns:p14="http://schemas.microsoft.com/office/powerpoint/2010/main" val="275403467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504" y="4617710"/>
            <a:ext cx="8856984" cy="2123658"/>
          </a:xfrm>
          <a:prstGeom prst="rect">
            <a:avLst/>
          </a:prstGeom>
        </p:spPr>
        <p:txBody>
          <a:bodyPr wrap="square">
            <a:spAutoFit/>
          </a:bodyPr>
          <a:lstStyle/>
          <a:p>
            <a:pPr algn="just"/>
            <a:r>
              <a:rPr lang="en-AU" sz="2200" dirty="0" smtClean="0"/>
              <a:t>Japan has abundant rainfall and a cool climate. Hokkaido, in the north, has very cold winters with much snow, while Kyushu, in the south, is warmer. Due to the mountainous terrain, only about 15 to 17 per cent of Japan is suitable for farming crops such as rice. Throughout their history, the Japanese have supplemented their diet with fish, shellfish and seaweed from the seas and oceans surrounding their islands.</a:t>
            </a:r>
          </a:p>
        </p:txBody>
      </p:sp>
      <p:sp>
        <p:nvSpPr>
          <p:cNvPr id="4" name="TextBox 3"/>
          <p:cNvSpPr txBox="1"/>
          <p:nvPr/>
        </p:nvSpPr>
        <p:spPr>
          <a:xfrm>
            <a:off x="734785" y="3356992"/>
            <a:ext cx="3117135" cy="369332"/>
          </a:xfrm>
          <a:prstGeom prst="rect">
            <a:avLst/>
          </a:prstGeom>
          <a:noFill/>
        </p:spPr>
        <p:txBody>
          <a:bodyPr wrap="none" rtlCol="0">
            <a:spAutoFit/>
          </a:bodyPr>
          <a:lstStyle/>
          <a:p>
            <a:r>
              <a:rPr lang="en-AU" dirty="0" smtClean="0"/>
              <a:t>Mountainous terrain/rice crops</a:t>
            </a:r>
            <a:endParaRPr lang="en-AU" dirty="0"/>
          </a:p>
        </p:txBody>
      </p:sp>
      <p:sp>
        <p:nvSpPr>
          <p:cNvPr id="5" name="TextBox 4"/>
          <p:cNvSpPr txBox="1"/>
          <p:nvPr/>
        </p:nvSpPr>
        <p:spPr>
          <a:xfrm>
            <a:off x="7204026" y="3059668"/>
            <a:ext cx="1939974" cy="923330"/>
          </a:xfrm>
          <a:prstGeom prst="rect">
            <a:avLst/>
          </a:prstGeom>
          <a:noFill/>
        </p:spPr>
        <p:txBody>
          <a:bodyPr wrap="square" rtlCol="0">
            <a:spAutoFit/>
          </a:bodyPr>
          <a:lstStyle/>
          <a:p>
            <a:r>
              <a:rPr lang="en-AU" dirty="0" smtClean="0"/>
              <a:t>Sushi- combines many of their natural resources</a:t>
            </a:r>
            <a:endParaRPr lang="en-AU" dirty="0"/>
          </a:p>
        </p:txBody>
      </p:sp>
      <p:pic>
        <p:nvPicPr>
          <p:cNvPr id="22530" name="Picture 2" descr="http://www.profimedia.si/photo/terraced-fields-of-rice-crops-shiga-prefecture/profimedia-010177929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429583"/>
            <a:ext cx="4320480" cy="2875819"/>
          </a:xfrm>
          <a:prstGeom prst="rect">
            <a:avLst/>
          </a:prstGeom>
          <a:noFill/>
          <a:extLst>
            <a:ext uri="{909E8E84-426E-40DD-AFC4-6F175D3DCCD1}">
              <a14:hiddenFill xmlns:a14="http://schemas.microsoft.com/office/drawing/2010/main">
                <a:solidFill>
                  <a:srgbClr val="FFFFFF"/>
                </a:solidFill>
              </a14:hiddenFill>
            </a:ext>
          </a:extLst>
        </p:spPr>
      </p:pic>
      <p:pic>
        <p:nvPicPr>
          <p:cNvPr id="22532" name="Picture 4" descr="http://www.profimedia.si/photo/terraced-fields-of-rice-crops-shiga-prefecture/profimedia-010177649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3935" y="80628"/>
            <a:ext cx="3624064" cy="2412268"/>
          </a:xfrm>
          <a:prstGeom prst="rect">
            <a:avLst/>
          </a:prstGeom>
          <a:noFill/>
          <a:extLst>
            <a:ext uri="{909E8E84-426E-40DD-AFC4-6F175D3DCCD1}">
              <a14:hiddenFill xmlns:a14="http://schemas.microsoft.com/office/drawing/2010/main">
                <a:solidFill>
                  <a:srgbClr val="FFFFFF"/>
                </a:solidFill>
              </a14:hiddenFill>
            </a:ext>
          </a:extLst>
        </p:spPr>
      </p:pic>
      <p:pic>
        <p:nvPicPr>
          <p:cNvPr id="22534" name="Picture 6" descr="http://images.theage.com.au/2010/03/15/1224595/Sushi%20Bar%20Aka%20Tombo%20Article%20Lead%20-%20wide-360x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4008" y="2564904"/>
            <a:ext cx="2500385"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40346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9512" y="260648"/>
            <a:ext cx="8784976" cy="1785104"/>
          </a:xfrm>
          <a:prstGeom prst="rect">
            <a:avLst/>
          </a:prstGeom>
        </p:spPr>
        <p:txBody>
          <a:bodyPr wrap="square">
            <a:spAutoFit/>
          </a:bodyPr>
          <a:lstStyle/>
          <a:p>
            <a:r>
              <a:rPr lang="en-AU" sz="2200" dirty="0" smtClean="0"/>
              <a:t>The population of Japan has increased greatly since the medieval period, from around 12 million people to more than 127 million people today. Japan needs to import much of its food from other countries, such as Australia, to feed its population. Some of the food products that Australia exports to Japan are </a:t>
            </a:r>
            <a:r>
              <a:rPr lang="en-AU" sz="2200" b="1" dirty="0" smtClean="0"/>
              <a:t>crayfish</a:t>
            </a:r>
            <a:r>
              <a:rPr lang="en-AU" sz="2200" dirty="0" smtClean="0"/>
              <a:t>, </a:t>
            </a:r>
            <a:r>
              <a:rPr lang="en-AU" sz="2200" b="1" dirty="0" smtClean="0"/>
              <a:t>abalone</a:t>
            </a:r>
            <a:r>
              <a:rPr lang="en-AU" sz="2200" dirty="0" smtClean="0"/>
              <a:t>, </a:t>
            </a:r>
            <a:r>
              <a:rPr lang="en-AU" sz="2200" b="1" dirty="0" smtClean="0"/>
              <a:t>wheat </a:t>
            </a:r>
            <a:r>
              <a:rPr lang="en-AU" sz="2200" dirty="0" smtClean="0"/>
              <a:t>and </a:t>
            </a:r>
            <a:r>
              <a:rPr lang="en-AU" sz="2200" b="1" dirty="0" smtClean="0"/>
              <a:t>beef</a:t>
            </a:r>
            <a:r>
              <a:rPr lang="en-AU" sz="2200" dirty="0" smtClean="0"/>
              <a:t>.</a:t>
            </a:r>
          </a:p>
        </p:txBody>
      </p:sp>
      <p:pic>
        <p:nvPicPr>
          <p:cNvPr id="23554" name="Picture 2" descr="http://2.bp.blogspot.com/-Yhag3cic_c0/T2N31l0CS-I/AAAAAAAAA6Q/McQsO6HOZwE/s1600/SignalCrayfish.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0969" y="2060848"/>
            <a:ext cx="3128903" cy="2056922"/>
          </a:xfrm>
          <a:prstGeom prst="rect">
            <a:avLst/>
          </a:prstGeom>
          <a:noFill/>
          <a:extLst>
            <a:ext uri="{909E8E84-426E-40DD-AFC4-6F175D3DCCD1}">
              <a14:hiddenFill xmlns:a14="http://schemas.microsoft.com/office/drawing/2010/main">
                <a:solidFill>
                  <a:srgbClr val="FFFFFF"/>
                </a:solidFill>
              </a14:hiddenFill>
            </a:ext>
          </a:extLst>
        </p:spPr>
      </p:pic>
      <p:pic>
        <p:nvPicPr>
          <p:cNvPr id="23556" name="Picture 4" descr="http://www.gourmetsleuth.com/images/abalon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627" y="4293096"/>
            <a:ext cx="2461205" cy="2247901"/>
          </a:xfrm>
          <a:prstGeom prst="rect">
            <a:avLst/>
          </a:prstGeom>
          <a:noFill/>
          <a:extLst>
            <a:ext uri="{909E8E84-426E-40DD-AFC4-6F175D3DCCD1}">
              <a14:hiddenFill xmlns:a14="http://schemas.microsoft.com/office/drawing/2010/main">
                <a:solidFill>
                  <a:srgbClr val="FFFFFF"/>
                </a:solidFill>
              </a14:hiddenFill>
            </a:ext>
          </a:extLst>
        </p:spPr>
      </p:pic>
      <p:pic>
        <p:nvPicPr>
          <p:cNvPr id="23558" name="Picture 6" descr="http://upload.wikimedia.org/wikipedia/commons/thumb/6/62/British_Beef_Cuts.svg/400px-British_Beef_Cuts.sv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23445" y="2909291"/>
            <a:ext cx="3341043" cy="2247901"/>
          </a:xfrm>
          <a:prstGeom prst="rect">
            <a:avLst/>
          </a:prstGeom>
          <a:noFill/>
          <a:extLst>
            <a:ext uri="{909E8E84-426E-40DD-AFC4-6F175D3DCCD1}">
              <a14:hiddenFill xmlns:a14="http://schemas.microsoft.com/office/drawing/2010/main">
                <a:solidFill>
                  <a:srgbClr val="FFFFFF"/>
                </a:solidFill>
              </a14:hiddenFill>
            </a:ext>
          </a:extLst>
        </p:spPr>
      </p:pic>
      <p:pic>
        <p:nvPicPr>
          <p:cNvPr id="23560" name="Picture 8" descr="http://papundits.files.wordpress.com/2012/06/whea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5896" y="2132856"/>
            <a:ext cx="1907307" cy="42369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40346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epress.anu.edu.au/oceanic_encounters/images/figure0201.jpg"/>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70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5877" y="27384"/>
            <a:ext cx="9184256" cy="6858000"/>
          </a:xfrm>
          <a:prstGeom prst="rect">
            <a:avLst/>
          </a:prstGeom>
          <a:noFill/>
          <a:effectLst>
            <a:glow rad="127000">
              <a:schemeClr val="accent1">
                <a:alpha val="14000"/>
              </a:schemeClr>
            </a:glow>
          </a:effectLst>
          <a:scene3d>
            <a:camera prst="orthographicFront"/>
            <a:lightRig rig="threePt" dir="t"/>
          </a:scene3d>
          <a:sp3d prstMaterial="translucentPowder"/>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188640"/>
            <a:ext cx="8229600" cy="1143000"/>
          </a:xfrm>
        </p:spPr>
        <p:txBody>
          <a:bodyPr>
            <a:normAutofit/>
          </a:bodyPr>
          <a:lstStyle/>
          <a:p>
            <a:r>
              <a:rPr lang="en-AU" sz="4800" b="1" dirty="0" smtClean="0"/>
              <a:t>Polynesian Expansion</a:t>
            </a:r>
            <a:endParaRPr lang="en-AU" sz="4800" b="1" dirty="0"/>
          </a:p>
        </p:txBody>
      </p:sp>
      <p:sp>
        <p:nvSpPr>
          <p:cNvPr id="3" name="Content Placeholder 2"/>
          <p:cNvSpPr>
            <a:spLocks noGrp="1"/>
          </p:cNvSpPr>
          <p:nvPr>
            <p:ph idx="1"/>
          </p:nvPr>
        </p:nvSpPr>
        <p:spPr>
          <a:xfrm>
            <a:off x="457200" y="1556792"/>
            <a:ext cx="8229600" cy="4525963"/>
          </a:xfrm>
        </p:spPr>
        <p:txBody>
          <a:bodyPr>
            <a:normAutofit/>
          </a:bodyPr>
          <a:lstStyle/>
          <a:p>
            <a:pPr marL="0" indent="0" algn="ctr">
              <a:buNone/>
            </a:pPr>
            <a:r>
              <a:rPr lang="en-AU" sz="3600" b="1" dirty="0" smtClean="0"/>
              <a:t>The Polynesian Triangle sits at the heart of the Pacific Ocean. The settlement of Polynesia was one of the greatest epics in human migration. This section explores the origins, seafaring and cultural development of the Polynesians, one of the most diverse group of people on Earth. </a:t>
            </a:r>
          </a:p>
        </p:txBody>
      </p:sp>
    </p:spTree>
    <p:extLst>
      <p:ext uri="{BB962C8B-B14F-4D97-AF65-F5344CB8AC3E}">
        <p14:creationId xmlns:p14="http://schemas.microsoft.com/office/powerpoint/2010/main" val="6753349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4207" t="18055" r="24480" b="11743"/>
          <a:stretch/>
        </p:blipFill>
        <p:spPr bwMode="auto">
          <a:xfrm>
            <a:off x="323528" y="-49072"/>
            <a:ext cx="8568952" cy="5926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07504" y="5798294"/>
            <a:ext cx="8928992" cy="1231106"/>
          </a:xfrm>
          <a:prstGeom prst="rect">
            <a:avLst/>
          </a:prstGeom>
          <a:noFill/>
        </p:spPr>
        <p:txBody>
          <a:bodyPr wrap="square" rtlCol="0">
            <a:spAutoFit/>
          </a:bodyPr>
          <a:lstStyle/>
          <a:p>
            <a:r>
              <a:rPr lang="en-AU" sz="1600" dirty="0" smtClean="0"/>
              <a:t>The Polynesian Triangle. This map and chapter use the traditional names of islands and island groups. The English name is given in brackets the first time each place is referred to in each unit./Timeline of Polynesia</a:t>
            </a:r>
          </a:p>
          <a:p>
            <a:endParaRPr lang="en-AU" sz="1200" dirty="0" smtClean="0">
              <a:hlinkClick r:id="rId3"/>
            </a:endParaRPr>
          </a:p>
          <a:p>
            <a:r>
              <a:rPr lang="en-AU" sz="1200" dirty="0" smtClean="0">
                <a:hlinkClick r:id="rId3"/>
              </a:rPr>
              <a:t>http://www.pearsonplaces.com.au/products/pearson_reader/pearson_history/ctl/viewunit/mid/6308.aspx?cID=785&amp;uID=3362</a:t>
            </a:r>
            <a:endParaRPr lang="en-AU" sz="1200" dirty="0" smtClean="0"/>
          </a:p>
          <a:p>
            <a:endParaRPr lang="en-AU" dirty="0"/>
          </a:p>
        </p:txBody>
      </p:sp>
    </p:spTree>
    <p:extLst>
      <p:ext uri="{BB962C8B-B14F-4D97-AF65-F5344CB8AC3E}">
        <p14:creationId xmlns:p14="http://schemas.microsoft.com/office/powerpoint/2010/main" val="6753349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735930" y="44624"/>
            <a:ext cx="2228557" cy="6278642"/>
          </a:xfrm>
          <a:prstGeom prst="rect">
            <a:avLst/>
          </a:prstGeom>
        </p:spPr>
        <p:txBody>
          <a:bodyPr wrap="square">
            <a:spAutoFit/>
          </a:bodyPr>
          <a:lstStyle/>
          <a:p>
            <a:pPr algn="ctr"/>
            <a:r>
              <a:rPr lang="en-AU" sz="2100" b="1" dirty="0" smtClean="0"/>
              <a:t>The Polynesian Triangle</a:t>
            </a:r>
          </a:p>
          <a:p>
            <a:pPr algn="just"/>
            <a:r>
              <a:rPr lang="en-AU" sz="2000" dirty="0" smtClean="0"/>
              <a:t>The Polynesian Triangle is formed by Hawai'i in the north, Tonga and Samoa in the west, Rapa Nui (Easter Island) in the east, and Aotearoa (New Zealand) in the south. It is 995 parts water to 5 parts land, with more than 30 000 islands scattered across the Pacific Ocean—the largest body of water in the world.</a:t>
            </a:r>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4877" t="32356" r="44627" b="15685"/>
          <a:stretch/>
        </p:blipFill>
        <p:spPr bwMode="auto">
          <a:xfrm>
            <a:off x="22093" y="504056"/>
            <a:ext cx="6713838" cy="5733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Arrow Connector 5"/>
          <p:cNvCxnSpPr/>
          <p:nvPr/>
        </p:nvCxnSpPr>
        <p:spPr>
          <a:xfrm flipH="1" flipV="1">
            <a:off x="3851920" y="1556792"/>
            <a:ext cx="3744416" cy="7200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7" name="Straight Arrow Connector 6"/>
          <p:cNvCxnSpPr/>
          <p:nvPr/>
        </p:nvCxnSpPr>
        <p:spPr>
          <a:xfrm flipH="1">
            <a:off x="2915816" y="2132856"/>
            <a:ext cx="3843663" cy="123782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8" name="Straight Arrow Connector 7"/>
          <p:cNvCxnSpPr/>
          <p:nvPr/>
        </p:nvCxnSpPr>
        <p:spPr>
          <a:xfrm flipH="1">
            <a:off x="2915816" y="1969127"/>
            <a:ext cx="4934392" cy="1603889"/>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1" name="Straight Arrow Connector 10"/>
          <p:cNvCxnSpPr/>
          <p:nvPr/>
        </p:nvCxnSpPr>
        <p:spPr>
          <a:xfrm flipH="1">
            <a:off x="6012160" y="2492896"/>
            <a:ext cx="1440160" cy="1368152"/>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3" name="Straight Arrow Connector 12"/>
          <p:cNvCxnSpPr/>
          <p:nvPr/>
        </p:nvCxnSpPr>
        <p:spPr>
          <a:xfrm flipH="1">
            <a:off x="2051720" y="3176495"/>
            <a:ext cx="5697016" cy="1908689"/>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884005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Polynesian Voyage Game</a:t>
            </a:r>
            <a:endParaRPr lang="en-AU" dirty="0"/>
          </a:p>
        </p:txBody>
      </p:sp>
      <p:sp>
        <p:nvSpPr>
          <p:cNvPr id="3" name="TextBox 2"/>
          <p:cNvSpPr txBox="1"/>
          <p:nvPr/>
        </p:nvSpPr>
        <p:spPr>
          <a:xfrm>
            <a:off x="385073" y="2924944"/>
            <a:ext cx="8496944" cy="923330"/>
          </a:xfrm>
          <a:prstGeom prst="rect">
            <a:avLst/>
          </a:prstGeom>
          <a:noFill/>
        </p:spPr>
        <p:txBody>
          <a:bodyPr wrap="square" rtlCol="0">
            <a:spAutoFit/>
          </a:bodyPr>
          <a:lstStyle/>
          <a:p>
            <a:r>
              <a:rPr lang="en-AU" dirty="0">
                <a:hlinkClick r:id="rId2"/>
              </a:rPr>
              <a:t>http://</a:t>
            </a:r>
            <a:r>
              <a:rPr lang="en-AU" dirty="0" smtClean="0">
                <a:hlinkClick r:id="rId2"/>
              </a:rPr>
              <a:t>www.pukeariki.com/Research/Education/PolynesianExplorersPackingaWakaInteractive.aspx</a:t>
            </a:r>
            <a:endParaRPr lang="en-AU" dirty="0" smtClean="0"/>
          </a:p>
          <a:p>
            <a:endParaRPr lang="en-AU" dirty="0"/>
          </a:p>
        </p:txBody>
      </p:sp>
      <p:sp>
        <p:nvSpPr>
          <p:cNvPr id="4" name="TextBox 3"/>
          <p:cNvSpPr txBox="1"/>
          <p:nvPr/>
        </p:nvSpPr>
        <p:spPr>
          <a:xfrm>
            <a:off x="410245" y="1628800"/>
            <a:ext cx="8280920" cy="1200329"/>
          </a:xfrm>
          <a:prstGeom prst="rect">
            <a:avLst/>
          </a:prstGeom>
          <a:noFill/>
        </p:spPr>
        <p:txBody>
          <a:bodyPr wrap="square" rtlCol="0">
            <a:spAutoFit/>
          </a:bodyPr>
          <a:lstStyle/>
          <a:p>
            <a:r>
              <a:rPr lang="en-AU" sz="2400" dirty="0" smtClean="0"/>
              <a:t>Play the short game </a:t>
            </a:r>
            <a:r>
              <a:rPr lang="en-AU" sz="2400" b="1" dirty="0" smtClean="0"/>
              <a:t>Polynesian Voyage </a:t>
            </a:r>
            <a:r>
              <a:rPr lang="en-AU" sz="2400" dirty="0" smtClean="0"/>
              <a:t>(site below) to see if you can successfully make the right choices to explore the South Pacific </a:t>
            </a:r>
            <a:endParaRPr lang="en-AU" sz="2400" dirty="0"/>
          </a:p>
        </p:txBody>
      </p:sp>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6411" t="19556" r="30629" b="32662"/>
          <a:stretch/>
        </p:blipFill>
        <p:spPr bwMode="auto">
          <a:xfrm>
            <a:off x="2123728" y="3573016"/>
            <a:ext cx="4896544" cy="30619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60642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88224" y="44624"/>
            <a:ext cx="2376263" cy="6863417"/>
          </a:xfrm>
          <a:prstGeom prst="rect">
            <a:avLst/>
          </a:prstGeom>
        </p:spPr>
        <p:txBody>
          <a:bodyPr wrap="square">
            <a:spAutoFit/>
          </a:bodyPr>
          <a:lstStyle/>
          <a:p>
            <a:pPr algn="just"/>
            <a:r>
              <a:rPr lang="en-AU" sz="2000" dirty="0" smtClean="0"/>
              <a:t>The Polynesian Triangle is one of three large, culturally distinctive island groupings in the Pacific—the other two being Micronesia and Melanesia. The islands of Polynesia form a number of major groups, with isolated islands between them. The Polynesian Triangle can be divided between West Polynesia, the Polynesian Outliers, East Polynesia and Remote East Polynesia.</a:t>
            </a:r>
          </a:p>
        </p:txBody>
      </p:sp>
      <p:sp>
        <p:nvSpPr>
          <p:cNvPr id="3" name="TextBox 2"/>
          <p:cNvSpPr txBox="1"/>
          <p:nvPr/>
        </p:nvSpPr>
        <p:spPr>
          <a:xfrm>
            <a:off x="1722065" y="683404"/>
            <a:ext cx="3642023" cy="369332"/>
          </a:xfrm>
          <a:prstGeom prst="rect">
            <a:avLst/>
          </a:prstGeom>
          <a:noFill/>
        </p:spPr>
        <p:txBody>
          <a:bodyPr wrap="none" rtlCol="0">
            <a:spAutoFit/>
          </a:bodyPr>
          <a:lstStyle/>
          <a:p>
            <a:r>
              <a:rPr lang="en-AU" dirty="0" smtClean="0"/>
              <a:t>Micronesia, Melanesia and Polynesia</a:t>
            </a:r>
            <a:endParaRPr lang="en-AU" dirty="0"/>
          </a:p>
        </p:txBody>
      </p:sp>
      <p:pic>
        <p:nvPicPr>
          <p:cNvPr id="24578" name="Picture 2" descr="http://epress.anu.edu.au/oceanic_encounters/images/figure02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991881"/>
            <a:ext cx="6587396" cy="51734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68193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504" y="116632"/>
            <a:ext cx="8928992" cy="4585871"/>
          </a:xfrm>
          <a:prstGeom prst="rect">
            <a:avLst/>
          </a:prstGeom>
        </p:spPr>
        <p:txBody>
          <a:bodyPr wrap="square">
            <a:spAutoFit/>
          </a:bodyPr>
          <a:lstStyle/>
          <a:p>
            <a:r>
              <a:rPr lang="en-AU" sz="2600" b="1" dirty="0" smtClean="0"/>
              <a:t>Economy and environment</a:t>
            </a:r>
          </a:p>
          <a:p>
            <a:endParaRPr lang="en-AU" sz="2600" b="1" dirty="0" smtClean="0"/>
          </a:p>
          <a:p>
            <a:pPr algn="just"/>
            <a:r>
              <a:rPr lang="en-AU" sz="2400" dirty="0" smtClean="0"/>
              <a:t>Early Polynesian economies were based on the large-scale cultivation of tubers and fruits, including </a:t>
            </a:r>
            <a:r>
              <a:rPr lang="en-AU" sz="2400" b="1" dirty="0" smtClean="0"/>
              <a:t>taro</a:t>
            </a:r>
            <a:r>
              <a:rPr lang="en-AU" sz="2400" dirty="0" smtClean="0"/>
              <a:t>, </a:t>
            </a:r>
            <a:r>
              <a:rPr lang="en-AU" sz="2400" b="1" dirty="0" smtClean="0"/>
              <a:t>sweet potato</a:t>
            </a:r>
            <a:r>
              <a:rPr lang="en-AU" sz="2400" dirty="0" smtClean="0"/>
              <a:t>, </a:t>
            </a:r>
            <a:r>
              <a:rPr lang="en-AU" sz="2400" b="1" dirty="0" smtClean="0"/>
              <a:t>yams</a:t>
            </a:r>
            <a:r>
              <a:rPr lang="en-AU" sz="2400" dirty="0" smtClean="0"/>
              <a:t>, </a:t>
            </a:r>
            <a:r>
              <a:rPr lang="en-AU" sz="2400" b="1" dirty="0" smtClean="0"/>
              <a:t>coconuts</a:t>
            </a:r>
            <a:r>
              <a:rPr lang="en-AU" sz="2400" dirty="0" smtClean="0"/>
              <a:t>, </a:t>
            </a:r>
            <a:r>
              <a:rPr lang="en-AU" sz="2400" b="1" dirty="0" smtClean="0"/>
              <a:t>bananas</a:t>
            </a:r>
            <a:r>
              <a:rPr lang="en-AU" sz="2400" dirty="0" smtClean="0"/>
              <a:t> and </a:t>
            </a:r>
            <a:r>
              <a:rPr lang="en-AU" sz="2400" b="1" dirty="0" smtClean="0"/>
              <a:t>breadfruit</a:t>
            </a:r>
            <a:r>
              <a:rPr lang="en-AU" sz="2400" dirty="0" smtClean="0"/>
              <a:t>. Tubers are the fleshy part of an underground root, such as a sweet potato, that stores well as food over winter. Also important was animal husbandry (farming) of animals such as </a:t>
            </a:r>
            <a:r>
              <a:rPr lang="en-AU" sz="2400" b="1" dirty="0" smtClean="0"/>
              <a:t>pigs</a:t>
            </a:r>
            <a:r>
              <a:rPr lang="en-AU" sz="2400" dirty="0" smtClean="0"/>
              <a:t>, </a:t>
            </a:r>
            <a:r>
              <a:rPr lang="en-AU" sz="2400" b="1" dirty="0" smtClean="0"/>
              <a:t>chickens</a:t>
            </a:r>
            <a:r>
              <a:rPr lang="en-AU" sz="2400" dirty="0" smtClean="0"/>
              <a:t> and the </a:t>
            </a:r>
            <a:r>
              <a:rPr lang="en-AU" sz="2400" b="1" dirty="0" smtClean="0"/>
              <a:t>Polynesian dog and rat</a:t>
            </a:r>
            <a:r>
              <a:rPr lang="en-AU" sz="2400" dirty="0" smtClean="0"/>
              <a:t>; the gathering of natural resources; and extensive fishing and inter-island trade. The sweet potato was the most important food in </a:t>
            </a:r>
            <a:r>
              <a:rPr lang="en-AU" sz="2400" b="1" dirty="0" smtClean="0"/>
              <a:t>Aotearoa</a:t>
            </a:r>
            <a:r>
              <a:rPr lang="en-AU" sz="2400" dirty="0" smtClean="0"/>
              <a:t> because other tubers did not grow very well in the colder climate. Coconuts, Polynesian pigs and chickens did not survive in the climate of Aotearoa or Rapa.</a:t>
            </a:r>
          </a:p>
        </p:txBody>
      </p:sp>
      <p:sp>
        <p:nvSpPr>
          <p:cNvPr id="9" name="TextBox 8"/>
          <p:cNvSpPr txBox="1"/>
          <p:nvPr/>
        </p:nvSpPr>
        <p:spPr>
          <a:xfrm>
            <a:off x="208298" y="6156012"/>
            <a:ext cx="5538055" cy="400110"/>
          </a:xfrm>
          <a:prstGeom prst="rect">
            <a:avLst/>
          </a:prstGeom>
          <a:noFill/>
        </p:spPr>
        <p:txBody>
          <a:bodyPr wrap="none" rtlCol="0">
            <a:spAutoFit/>
          </a:bodyPr>
          <a:lstStyle/>
          <a:p>
            <a:r>
              <a:rPr lang="en-AU" sz="2000" b="1" dirty="0" smtClean="0"/>
              <a:t>Aotearoa-</a:t>
            </a:r>
            <a:r>
              <a:rPr lang="en-AU" sz="2000" dirty="0" smtClean="0"/>
              <a:t> translation: land of the long white cloud.</a:t>
            </a:r>
            <a:endParaRPr lang="en-AU" sz="2000" dirty="0"/>
          </a:p>
        </p:txBody>
      </p:sp>
      <p:sp>
        <p:nvSpPr>
          <p:cNvPr id="24" name="TextBox 23"/>
          <p:cNvSpPr txBox="1"/>
          <p:nvPr/>
        </p:nvSpPr>
        <p:spPr>
          <a:xfrm>
            <a:off x="107504" y="4715852"/>
            <a:ext cx="2128147" cy="369332"/>
          </a:xfrm>
          <a:prstGeom prst="rect">
            <a:avLst/>
          </a:prstGeom>
          <a:noFill/>
        </p:spPr>
        <p:txBody>
          <a:bodyPr wrap="none" rtlCol="0">
            <a:spAutoFit/>
          </a:bodyPr>
          <a:lstStyle/>
          <a:p>
            <a:r>
              <a:rPr lang="en-AU" dirty="0" smtClean="0"/>
              <a:t>Pictures- next slide…</a:t>
            </a:r>
            <a:endParaRPr lang="en-AU" dirty="0"/>
          </a:p>
        </p:txBody>
      </p:sp>
    </p:spTree>
    <p:extLst>
      <p:ext uri="{BB962C8B-B14F-4D97-AF65-F5344CB8AC3E}">
        <p14:creationId xmlns:p14="http://schemas.microsoft.com/office/powerpoint/2010/main" val="526819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1400"/>
            <a:ext cx="8229600" cy="1143000"/>
          </a:xfrm>
        </p:spPr>
        <p:txBody>
          <a:bodyPr/>
          <a:lstStyle/>
          <a:p>
            <a:r>
              <a:rPr lang="en-AU" dirty="0" smtClean="0"/>
              <a:t>The Angkor/Khmer Empire</a:t>
            </a:r>
            <a:endParaRPr lang="en-AU" dirty="0"/>
          </a:p>
        </p:txBody>
      </p:sp>
      <p:sp>
        <p:nvSpPr>
          <p:cNvPr id="3" name="Content Placeholder 2"/>
          <p:cNvSpPr>
            <a:spLocks noGrp="1"/>
          </p:cNvSpPr>
          <p:nvPr>
            <p:ph idx="1"/>
          </p:nvPr>
        </p:nvSpPr>
        <p:spPr>
          <a:xfrm>
            <a:off x="179512" y="692696"/>
            <a:ext cx="8712968" cy="2088232"/>
          </a:xfrm>
        </p:spPr>
        <p:txBody>
          <a:bodyPr>
            <a:normAutofit fontScale="25000" lnSpcReduction="20000"/>
          </a:bodyPr>
          <a:lstStyle/>
          <a:p>
            <a:endParaRPr lang="en-AU" dirty="0" smtClean="0"/>
          </a:p>
          <a:p>
            <a:pPr marL="0" indent="0" algn="just">
              <a:lnSpc>
                <a:spcPct val="170000"/>
              </a:lnSpc>
              <a:buNone/>
            </a:pPr>
            <a:r>
              <a:rPr lang="en-AU" sz="11200" dirty="0" smtClean="0"/>
              <a:t>The Khmer Empire ruled a large region of </a:t>
            </a:r>
            <a:r>
              <a:rPr lang="en-AU" sz="11200" b="1" dirty="0" smtClean="0"/>
              <a:t>South-East Asia</a:t>
            </a:r>
            <a:r>
              <a:rPr lang="en-AU" sz="11200" dirty="0" smtClean="0"/>
              <a:t> from 802 AD until the fifteenth century. The heart of this large empire was the area that is known today as </a:t>
            </a:r>
            <a:r>
              <a:rPr lang="en-AU" sz="11200" b="1" dirty="0" smtClean="0"/>
              <a:t>Cambodia</a:t>
            </a:r>
            <a:r>
              <a:rPr lang="en-AU" sz="11200" dirty="0" smtClean="0"/>
              <a:t>. One reason we know about this remarkable civilisation is its legacy of temples and other buildings in Cambodia. The </a:t>
            </a:r>
            <a:r>
              <a:rPr lang="en-AU" sz="11200" b="1" dirty="0" smtClean="0"/>
              <a:t>Angkor Wat</a:t>
            </a:r>
            <a:r>
              <a:rPr lang="en-AU" sz="11200" dirty="0" smtClean="0"/>
              <a:t> temple, located in the Khmer imperial capital, is the best known symbol of the Khmer Empire.</a:t>
            </a:r>
          </a:p>
          <a:p>
            <a:pPr marL="0" indent="0">
              <a:buNone/>
            </a:pPr>
            <a:endParaRPr lang="en-AU" dirty="0"/>
          </a:p>
          <a:p>
            <a:endParaRPr lang="en-AU" dirty="0" smtClean="0"/>
          </a:p>
          <a:p>
            <a:pPr marL="0" indent="0">
              <a:buNone/>
            </a:pPr>
            <a:endParaRPr lang="en-AU" dirty="0">
              <a:hlinkClick r:id="rId2"/>
            </a:endParaRPr>
          </a:p>
          <a:p>
            <a:endParaRPr lang="en-AU" dirty="0"/>
          </a:p>
        </p:txBody>
      </p:sp>
      <p:sp>
        <p:nvSpPr>
          <p:cNvPr id="4" name="TextBox 3"/>
          <p:cNvSpPr txBox="1"/>
          <p:nvPr/>
        </p:nvSpPr>
        <p:spPr>
          <a:xfrm>
            <a:off x="34798" y="6309320"/>
            <a:ext cx="8179034" cy="553998"/>
          </a:xfrm>
          <a:prstGeom prst="rect">
            <a:avLst/>
          </a:prstGeom>
          <a:noFill/>
        </p:spPr>
        <p:txBody>
          <a:bodyPr wrap="none" rtlCol="0">
            <a:spAutoFit/>
          </a:bodyPr>
          <a:lstStyle/>
          <a:p>
            <a:r>
              <a:rPr lang="en-AU" sz="1200" dirty="0" smtClean="0">
                <a:hlinkClick r:id="rId2"/>
              </a:rPr>
              <a:t>http://www.pearsonplaces.com.au/products/pearson_reader/pearson_history/ctl/viewunit/mid/6308.aspx?cID=783&amp;uID=3345</a:t>
            </a:r>
            <a:endParaRPr lang="en-AU" sz="1200" dirty="0" smtClean="0"/>
          </a:p>
          <a:p>
            <a:endParaRPr lang="en-AU" dirty="0"/>
          </a:p>
        </p:txBody>
      </p:sp>
    </p:spTree>
    <p:extLst>
      <p:ext uri="{BB962C8B-B14F-4D97-AF65-F5344CB8AC3E}">
        <p14:creationId xmlns:p14="http://schemas.microsoft.com/office/powerpoint/2010/main" val="67533492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3739803523"/>
              </p:ext>
            </p:extLst>
          </p:nvPr>
        </p:nvGraphicFramePr>
        <p:xfrm>
          <a:off x="179510" y="608492"/>
          <a:ext cx="8784980" cy="4620708"/>
        </p:xfrm>
        <a:graphic>
          <a:graphicData uri="http://schemas.openxmlformats.org/drawingml/2006/table">
            <a:tbl>
              <a:tblPr firstRow="1" bandRow="1">
                <a:tableStyleId>{5C22544A-7EE6-4342-B048-85BDC9FD1C3A}</a:tableStyleId>
              </a:tblPr>
              <a:tblGrid>
                <a:gridCol w="1756996"/>
                <a:gridCol w="1756996"/>
                <a:gridCol w="1756996"/>
                <a:gridCol w="1756996"/>
                <a:gridCol w="1756996"/>
              </a:tblGrid>
              <a:tr h="2100428">
                <a:tc>
                  <a:txBody>
                    <a:bodyPr/>
                    <a:lstStyle/>
                    <a:p>
                      <a:endParaRPr lang="en-AU" dirty="0"/>
                    </a:p>
                  </a:txBody>
                  <a:tcPr/>
                </a:tc>
                <a:tc>
                  <a:txBody>
                    <a:bodyPr/>
                    <a:lstStyle/>
                    <a:p>
                      <a:endParaRPr lang="en-AU"/>
                    </a:p>
                  </a:txBody>
                  <a:tcPr/>
                </a:tc>
                <a:tc>
                  <a:txBody>
                    <a:bodyPr/>
                    <a:lstStyle/>
                    <a:p>
                      <a:endParaRPr lang="en-AU"/>
                    </a:p>
                  </a:txBody>
                  <a:tcPr/>
                </a:tc>
                <a:tc>
                  <a:txBody>
                    <a:bodyPr/>
                    <a:lstStyle/>
                    <a:p>
                      <a:endParaRPr lang="en-AU"/>
                    </a:p>
                  </a:txBody>
                  <a:tcPr/>
                </a:tc>
                <a:tc>
                  <a:txBody>
                    <a:bodyPr/>
                    <a:lstStyle/>
                    <a:p>
                      <a:endParaRPr lang="en-AU"/>
                    </a:p>
                  </a:txBody>
                  <a:tcPr/>
                </a:tc>
              </a:tr>
              <a:tr h="441195">
                <a:tc>
                  <a:txBody>
                    <a:bodyPr/>
                    <a:lstStyle/>
                    <a:p>
                      <a:endParaRPr lang="en-AU" dirty="0"/>
                    </a:p>
                  </a:txBody>
                  <a:tcPr/>
                </a:tc>
                <a:tc>
                  <a:txBody>
                    <a:bodyPr/>
                    <a:lstStyle/>
                    <a:p>
                      <a:endParaRPr lang="en-AU" dirty="0"/>
                    </a:p>
                  </a:txBody>
                  <a:tcPr/>
                </a:tc>
                <a:tc>
                  <a:txBody>
                    <a:bodyPr/>
                    <a:lstStyle/>
                    <a:p>
                      <a:endParaRPr lang="en-AU"/>
                    </a:p>
                  </a:txBody>
                  <a:tcPr/>
                </a:tc>
                <a:tc>
                  <a:txBody>
                    <a:bodyPr/>
                    <a:lstStyle/>
                    <a:p>
                      <a:endParaRPr lang="en-AU"/>
                    </a:p>
                  </a:txBody>
                  <a:tcPr/>
                </a:tc>
                <a:tc>
                  <a:txBody>
                    <a:bodyPr/>
                    <a:lstStyle/>
                    <a:p>
                      <a:endParaRPr lang="en-AU"/>
                    </a:p>
                  </a:txBody>
                  <a:tcPr/>
                </a:tc>
              </a:tr>
              <a:tr h="1515217">
                <a:tc>
                  <a:txBody>
                    <a:bodyPr/>
                    <a:lstStyle/>
                    <a:p>
                      <a:endParaRPr lang="en-AU" dirty="0"/>
                    </a:p>
                  </a:txBody>
                  <a:tcPr/>
                </a:tc>
                <a:tc>
                  <a:txBody>
                    <a:bodyPr/>
                    <a:lstStyle/>
                    <a:p>
                      <a:endParaRPr lang="en-AU"/>
                    </a:p>
                  </a:txBody>
                  <a:tcPr/>
                </a:tc>
                <a:tc>
                  <a:txBody>
                    <a:bodyPr/>
                    <a:lstStyle/>
                    <a:p>
                      <a:endParaRPr lang="en-AU"/>
                    </a:p>
                  </a:txBody>
                  <a:tcPr/>
                </a:tc>
                <a:tc>
                  <a:txBody>
                    <a:bodyPr/>
                    <a:lstStyle/>
                    <a:p>
                      <a:endParaRPr lang="en-AU"/>
                    </a:p>
                  </a:txBody>
                  <a:tcPr/>
                </a:tc>
                <a:tc>
                  <a:txBody>
                    <a:bodyPr/>
                    <a:lstStyle/>
                    <a:p>
                      <a:endParaRPr lang="en-AU"/>
                    </a:p>
                  </a:txBody>
                  <a:tcPr/>
                </a:tc>
              </a:tr>
              <a:tr h="563868">
                <a:tc>
                  <a:txBody>
                    <a:bodyPr/>
                    <a:lstStyle/>
                    <a:p>
                      <a:endParaRPr lang="en-AU"/>
                    </a:p>
                  </a:txBody>
                  <a:tcPr/>
                </a:tc>
                <a:tc>
                  <a:txBody>
                    <a:bodyPr/>
                    <a:lstStyle/>
                    <a:p>
                      <a:endParaRPr lang="en-AU"/>
                    </a:p>
                  </a:txBody>
                  <a:tcPr/>
                </a:tc>
                <a:tc>
                  <a:txBody>
                    <a:bodyPr/>
                    <a:lstStyle/>
                    <a:p>
                      <a:endParaRPr lang="en-AU"/>
                    </a:p>
                  </a:txBody>
                  <a:tcPr/>
                </a:tc>
                <a:tc>
                  <a:txBody>
                    <a:bodyPr/>
                    <a:lstStyle/>
                    <a:p>
                      <a:endParaRPr lang="en-AU"/>
                    </a:p>
                  </a:txBody>
                  <a:tcPr/>
                </a:tc>
                <a:tc>
                  <a:txBody>
                    <a:bodyPr/>
                    <a:lstStyle/>
                    <a:p>
                      <a:endParaRPr lang="en-AU" dirty="0"/>
                    </a:p>
                  </a:txBody>
                  <a:tcPr/>
                </a:tc>
              </a:tr>
            </a:tbl>
          </a:graphicData>
        </a:graphic>
      </p:graphicFrame>
      <p:sp>
        <p:nvSpPr>
          <p:cNvPr id="3" name="TextBox 2"/>
          <p:cNvSpPr txBox="1"/>
          <p:nvPr/>
        </p:nvSpPr>
        <p:spPr>
          <a:xfrm>
            <a:off x="409665" y="6237312"/>
            <a:ext cx="1426031" cy="369332"/>
          </a:xfrm>
          <a:prstGeom prst="rect">
            <a:avLst/>
          </a:prstGeom>
          <a:noFill/>
        </p:spPr>
        <p:txBody>
          <a:bodyPr wrap="none" rtlCol="0">
            <a:spAutoFit/>
          </a:bodyPr>
          <a:lstStyle/>
          <a:p>
            <a:r>
              <a:rPr lang="en-AU" dirty="0" smtClean="0"/>
              <a:t>Sweet Potato</a:t>
            </a:r>
            <a:endParaRPr lang="en-AU" dirty="0"/>
          </a:p>
        </p:txBody>
      </p:sp>
      <p:sp>
        <p:nvSpPr>
          <p:cNvPr id="4" name="TextBox 3"/>
          <p:cNvSpPr txBox="1"/>
          <p:nvPr/>
        </p:nvSpPr>
        <p:spPr>
          <a:xfrm>
            <a:off x="5641091" y="6228020"/>
            <a:ext cx="587725" cy="369332"/>
          </a:xfrm>
          <a:prstGeom prst="rect">
            <a:avLst/>
          </a:prstGeom>
          <a:noFill/>
        </p:spPr>
        <p:txBody>
          <a:bodyPr wrap="none" rtlCol="0">
            <a:spAutoFit/>
          </a:bodyPr>
          <a:lstStyle/>
          <a:p>
            <a:r>
              <a:rPr lang="en-AU" dirty="0" smtClean="0"/>
              <a:t>Taro</a:t>
            </a:r>
            <a:endParaRPr lang="en-AU" dirty="0"/>
          </a:p>
        </p:txBody>
      </p:sp>
      <p:sp>
        <p:nvSpPr>
          <p:cNvPr id="5" name="TextBox 4"/>
          <p:cNvSpPr txBox="1"/>
          <p:nvPr/>
        </p:nvSpPr>
        <p:spPr>
          <a:xfrm>
            <a:off x="4136604" y="6237312"/>
            <a:ext cx="1057982" cy="369332"/>
          </a:xfrm>
          <a:prstGeom prst="rect">
            <a:avLst/>
          </a:prstGeom>
          <a:noFill/>
        </p:spPr>
        <p:txBody>
          <a:bodyPr wrap="none" rtlCol="0">
            <a:spAutoFit/>
          </a:bodyPr>
          <a:lstStyle/>
          <a:p>
            <a:r>
              <a:rPr lang="en-AU" dirty="0" smtClean="0"/>
              <a:t>Coconuts</a:t>
            </a:r>
            <a:endParaRPr lang="en-AU" dirty="0"/>
          </a:p>
        </p:txBody>
      </p:sp>
      <p:sp>
        <p:nvSpPr>
          <p:cNvPr id="6" name="TextBox 5"/>
          <p:cNvSpPr txBox="1"/>
          <p:nvPr/>
        </p:nvSpPr>
        <p:spPr>
          <a:xfrm>
            <a:off x="5652120" y="5579948"/>
            <a:ext cx="576696" cy="369332"/>
          </a:xfrm>
          <a:prstGeom prst="rect">
            <a:avLst/>
          </a:prstGeom>
          <a:noFill/>
        </p:spPr>
        <p:txBody>
          <a:bodyPr wrap="none" rtlCol="0">
            <a:spAutoFit/>
          </a:bodyPr>
          <a:lstStyle/>
          <a:p>
            <a:r>
              <a:rPr lang="en-AU" dirty="0" smtClean="0"/>
              <a:t>Yam</a:t>
            </a:r>
            <a:endParaRPr lang="en-AU" dirty="0"/>
          </a:p>
        </p:txBody>
      </p:sp>
      <p:sp>
        <p:nvSpPr>
          <p:cNvPr id="7" name="TextBox 6"/>
          <p:cNvSpPr txBox="1"/>
          <p:nvPr/>
        </p:nvSpPr>
        <p:spPr>
          <a:xfrm>
            <a:off x="2483768" y="6237312"/>
            <a:ext cx="974947" cy="369332"/>
          </a:xfrm>
          <a:prstGeom prst="rect">
            <a:avLst/>
          </a:prstGeom>
          <a:noFill/>
        </p:spPr>
        <p:txBody>
          <a:bodyPr wrap="none" rtlCol="0">
            <a:spAutoFit/>
          </a:bodyPr>
          <a:lstStyle/>
          <a:p>
            <a:r>
              <a:rPr lang="en-AU" dirty="0" smtClean="0"/>
              <a:t>Bananas</a:t>
            </a:r>
            <a:endParaRPr lang="en-AU" dirty="0"/>
          </a:p>
        </p:txBody>
      </p:sp>
      <p:sp>
        <p:nvSpPr>
          <p:cNvPr id="8" name="TextBox 7"/>
          <p:cNvSpPr txBox="1"/>
          <p:nvPr/>
        </p:nvSpPr>
        <p:spPr>
          <a:xfrm>
            <a:off x="4097074" y="5579948"/>
            <a:ext cx="1137043" cy="369332"/>
          </a:xfrm>
          <a:prstGeom prst="rect">
            <a:avLst/>
          </a:prstGeom>
          <a:noFill/>
        </p:spPr>
        <p:txBody>
          <a:bodyPr wrap="none" rtlCol="0">
            <a:spAutoFit/>
          </a:bodyPr>
          <a:lstStyle/>
          <a:p>
            <a:r>
              <a:rPr lang="en-AU" dirty="0" smtClean="0"/>
              <a:t>Breadfruit</a:t>
            </a:r>
            <a:endParaRPr lang="en-AU" dirty="0"/>
          </a:p>
        </p:txBody>
      </p:sp>
      <p:sp>
        <p:nvSpPr>
          <p:cNvPr id="10" name="TextBox 9"/>
          <p:cNvSpPr txBox="1"/>
          <p:nvPr/>
        </p:nvSpPr>
        <p:spPr>
          <a:xfrm>
            <a:off x="384338" y="5579948"/>
            <a:ext cx="1523366" cy="369332"/>
          </a:xfrm>
          <a:prstGeom prst="rect">
            <a:avLst/>
          </a:prstGeom>
          <a:noFill/>
        </p:spPr>
        <p:txBody>
          <a:bodyPr wrap="none" rtlCol="0">
            <a:spAutoFit/>
          </a:bodyPr>
          <a:lstStyle/>
          <a:p>
            <a:r>
              <a:rPr lang="en-AU" dirty="0" smtClean="0"/>
              <a:t>Polynesian Pig</a:t>
            </a:r>
            <a:endParaRPr lang="en-AU" dirty="0"/>
          </a:p>
        </p:txBody>
      </p:sp>
      <p:sp>
        <p:nvSpPr>
          <p:cNvPr id="11" name="TextBox 10"/>
          <p:cNvSpPr txBox="1"/>
          <p:nvPr/>
        </p:nvSpPr>
        <p:spPr>
          <a:xfrm>
            <a:off x="6543598" y="6237312"/>
            <a:ext cx="1972784" cy="369332"/>
          </a:xfrm>
          <a:prstGeom prst="rect">
            <a:avLst/>
          </a:prstGeom>
          <a:noFill/>
        </p:spPr>
        <p:txBody>
          <a:bodyPr wrap="none" rtlCol="0">
            <a:spAutoFit/>
          </a:bodyPr>
          <a:lstStyle/>
          <a:p>
            <a:r>
              <a:rPr lang="en-AU" dirty="0" smtClean="0"/>
              <a:t>Polynesian Chicken</a:t>
            </a:r>
            <a:endParaRPr lang="en-AU" dirty="0"/>
          </a:p>
        </p:txBody>
      </p:sp>
      <p:sp>
        <p:nvSpPr>
          <p:cNvPr id="12" name="TextBox 11"/>
          <p:cNvSpPr txBox="1"/>
          <p:nvPr/>
        </p:nvSpPr>
        <p:spPr>
          <a:xfrm>
            <a:off x="6732240" y="5579948"/>
            <a:ext cx="1595501" cy="369332"/>
          </a:xfrm>
          <a:prstGeom prst="rect">
            <a:avLst/>
          </a:prstGeom>
          <a:noFill/>
        </p:spPr>
        <p:txBody>
          <a:bodyPr wrap="none" rtlCol="0">
            <a:spAutoFit/>
          </a:bodyPr>
          <a:lstStyle/>
          <a:p>
            <a:r>
              <a:rPr lang="en-AU" dirty="0" smtClean="0"/>
              <a:t>Polynesian dog</a:t>
            </a:r>
            <a:endParaRPr lang="en-AU" dirty="0"/>
          </a:p>
        </p:txBody>
      </p:sp>
      <p:sp>
        <p:nvSpPr>
          <p:cNvPr id="13" name="TextBox 12"/>
          <p:cNvSpPr txBox="1"/>
          <p:nvPr/>
        </p:nvSpPr>
        <p:spPr>
          <a:xfrm>
            <a:off x="2276231" y="5579948"/>
            <a:ext cx="1503681" cy="369332"/>
          </a:xfrm>
          <a:prstGeom prst="rect">
            <a:avLst/>
          </a:prstGeom>
          <a:noFill/>
        </p:spPr>
        <p:txBody>
          <a:bodyPr wrap="none" rtlCol="0">
            <a:spAutoFit/>
          </a:bodyPr>
          <a:lstStyle/>
          <a:p>
            <a:r>
              <a:rPr lang="en-AU" dirty="0" smtClean="0"/>
              <a:t>Polynesian rat</a:t>
            </a:r>
            <a:endParaRPr lang="en-AU" dirty="0"/>
          </a:p>
        </p:txBody>
      </p:sp>
      <p:pic>
        <p:nvPicPr>
          <p:cNvPr id="25604" name="Picture 4" descr="http://www.joyandfood.com/wp-content/uploads/2012/05/Sweet-potato.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79712" y="1052736"/>
            <a:ext cx="1656184" cy="1102901"/>
          </a:xfrm>
          <a:prstGeom prst="rect">
            <a:avLst/>
          </a:prstGeom>
          <a:noFill/>
          <a:extLst>
            <a:ext uri="{909E8E84-426E-40DD-AFC4-6F175D3DCCD1}">
              <a14:hiddenFill xmlns:a14="http://schemas.microsoft.com/office/drawing/2010/main">
                <a:solidFill>
                  <a:srgbClr val="FFFFFF"/>
                </a:solidFill>
              </a14:hiddenFill>
            </a:ext>
          </a:extLst>
        </p:spPr>
      </p:pic>
      <p:pic>
        <p:nvPicPr>
          <p:cNvPr id="25606" name="Picture 6" descr="http://www.freeclipartpictures.com/clipart/clip-art/pictures/ya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80112" y="1102121"/>
            <a:ext cx="1556241" cy="1030735"/>
          </a:xfrm>
          <a:prstGeom prst="rect">
            <a:avLst/>
          </a:prstGeom>
          <a:noFill/>
          <a:extLst>
            <a:ext uri="{909E8E84-426E-40DD-AFC4-6F175D3DCCD1}">
              <a14:hiddenFill xmlns:a14="http://schemas.microsoft.com/office/drawing/2010/main">
                <a:solidFill>
                  <a:srgbClr val="FFFFFF"/>
                </a:solidFill>
              </a14:hiddenFill>
            </a:ext>
          </a:extLst>
        </p:spPr>
      </p:pic>
      <p:pic>
        <p:nvPicPr>
          <p:cNvPr id="25608" name="Picture 8" descr="http://naturalmenopausenow.com/files/2012/05/11399276-coconut-oil.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12920" y="3212976"/>
            <a:ext cx="1307152" cy="1368152"/>
          </a:xfrm>
          <a:prstGeom prst="rect">
            <a:avLst/>
          </a:prstGeom>
          <a:noFill/>
          <a:extLst>
            <a:ext uri="{909E8E84-426E-40DD-AFC4-6F175D3DCCD1}">
              <a14:hiddenFill xmlns:a14="http://schemas.microsoft.com/office/drawing/2010/main">
                <a:solidFill>
                  <a:srgbClr val="FFFFFF"/>
                </a:solidFill>
              </a14:hiddenFill>
            </a:ext>
          </a:extLst>
        </p:spPr>
      </p:pic>
      <p:pic>
        <p:nvPicPr>
          <p:cNvPr id="25610" name="Picture 10" descr="http://upload.wikimedia.org/wikipedia/commons/thumb/6/69/Banana.png/489px-Banana.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14337" y="692696"/>
            <a:ext cx="1205735" cy="1477025"/>
          </a:xfrm>
          <a:prstGeom prst="rect">
            <a:avLst/>
          </a:prstGeom>
          <a:noFill/>
          <a:extLst>
            <a:ext uri="{909E8E84-426E-40DD-AFC4-6F175D3DCCD1}">
              <a14:hiddenFill xmlns:a14="http://schemas.microsoft.com/office/drawing/2010/main">
                <a:solidFill>
                  <a:srgbClr val="FFFFFF"/>
                </a:solidFill>
              </a14:hiddenFill>
            </a:ext>
          </a:extLst>
        </p:spPr>
      </p:pic>
      <p:pic>
        <p:nvPicPr>
          <p:cNvPr id="25612" name="Picture 12" descr="http://www.daleysfruit.com.au/UserFiles/Image/Fruit/Breadfruit-Tree.jp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464664" y="3320824"/>
            <a:ext cx="1699624" cy="1144413"/>
          </a:xfrm>
          <a:prstGeom prst="rect">
            <a:avLst/>
          </a:prstGeom>
          <a:noFill/>
          <a:extLst>
            <a:ext uri="{909E8E84-426E-40DD-AFC4-6F175D3DCCD1}">
              <a14:hiddenFill xmlns:a14="http://schemas.microsoft.com/office/drawing/2010/main">
                <a:solidFill>
                  <a:srgbClr val="FFFFFF"/>
                </a:solidFill>
              </a14:hiddenFill>
            </a:ext>
          </a:extLst>
        </p:spPr>
      </p:pic>
      <p:pic>
        <p:nvPicPr>
          <p:cNvPr id="25614" name="Picture 14" descr="http://kms.kapalama.ksbe.edu/projects/ahupuaa/ahupuaa/poster28b/images/aay.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17496" r="26371"/>
          <a:stretch/>
        </p:blipFill>
        <p:spPr bwMode="auto">
          <a:xfrm>
            <a:off x="251520" y="3301603"/>
            <a:ext cx="1616433" cy="1207517"/>
          </a:xfrm>
          <a:prstGeom prst="rect">
            <a:avLst/>
          </a:prstGeom>
          <a:noFill/>
          <a:extLst>
            <a:ext uri="{909E8E84-426E-40DD-AFC4-6F175D3DCCD1}">
              <a14:hiddenFill xmlns:a14="http://schemas.microsoft.com/office/drawing/2010/main">
                <a:solidFill>
                  <a:srgbClr val="FFFFFF"/>
                </a:solidFill>
              </a14:hiddenFill>
            </a:ext>
          </a:extLst>
        </p:spPr>
      </p:pic>
      <p:pic>
        <p:nvPicPr>
          <p:cNvPr id="25616" name="Picture 16" descr="http://www.archaeology.org/0801/topten/thumbnails/chicken.gif"/>
          <p:cNvPicPr>
            <a:picLocks noChangeAspect="1" noChangeArrowheads="1"/>
          </p:cNvPicPr>
          <p:nvPr/>
        </p:nvPicPr>
        <p:blipFill>
          <a:blip r:embed="rId9">
            <a:extLst>
              <a:ext uri="{BEBA8EAE-BF5A-486C-A8C5-ECC9F3942E4B}">
                <a14:imgProps xmlns:a14="http://schemas.microsoft.com/office/drawing/2010/main">
                  <a14:imgLayer r:embed="rId10">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7610446" y="717825"/>
            <a:ext cx="1066010" cy="1919087"/>
          </a:xfrm>
          <a:prstGeom prst="rect">
            <a:avLst/>
          </a:prstGeom>
          <a:noFill/>
          <a:extLst>
            <a:ext uri="{909E8E84-426E-40DD-AFC4-6F175D3DCCD1}">
              <a14:hiddenFill xmlns:a14="http://schemas.microsoft.com/office/drawing/2010/main">
                <a:solidFill>
                  <a:srgbClr val="FFFFFF"/>
                </a:solidFill>
              </a14:hiddenFill>
            </a:ext>
          </a:extLst>
        </p:spPr>
      </p:pic>
      <p:pic>
        <p:nvPicPr>
          <p:cNvPr id="25618" name="Picture 18" descr="http://blog.teara.govt.nz/wp-content/uploads/2007/11/kuri.jpg"/>
          <p:cNvPicPr>
            <a:picLocks noChangeAspect="1" noChangeArrowheads="1"/>
          </p:cNvPicPr>
          <p:nvPr/>
        </p:nvPicPr>
        <p:blipFill>
          <a:blip r:embed="rId11">
            <a:extLst>
              <a:ext uri="{BEBA8EAE-BF5A-486C-A8C5-ECC9F3942E4B}">
                <a14:imgProps xmlns:a14="http://schemas.microsoft.com/office/drawing/2010/main">
                  <a14:imgLayer r:embed="rId12">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2051720" y="3373313"/>
            <a:ext cx="1532648" cy="1064095"/>
          </a:xfrm>
          <a:prstGeom prst="rect">
            <a:avLst/>
          </a:prstGeom>
          <a:noFill/>
          <a:extLst>
            <a:ext uri="{909E8E84-426E-40DD-AFC4-6F175D3DCCD1}">
              <a14:hiddenFill xmlns:a14="http://schemas.microsoft.com/office/drawing/2010/main">
                <a:solidFill>
                  <a:srgbClr val="FFFFFF"/>
                </a:solidFill>
              </a14:hiddenFill>
            </a:ext>
          </a:extLst>
        </p:spPr>
      </p:pic>
      <p:pic>
        <p:nvPicPr>
          <p:cNvPr id="25620" name="Picture 20" descr="http://2.bp.blogspot.com/-tdz7A1nP8ns/TqFnpIBmAqI/AAAAAAAAGdE/zd1kUepOkpE/s1600/food-rat1.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367606" y="3281779"/>
            <a:ext cx="1524874" cy="129614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07504" y="-99392"/>
            <a:ext cx="8928992" cy="707886"/>
          </a:xfrm>
          <a:prstGeom prst="rect">
            <a:avLst/>
          </a:prstGeom>
          <a:noFill/>
        </p:spPr>
        <p:txBody>
          <a:bodyPr wrap="square" rtlCol="0">
            <a:spAutoFit/>
          </a:bodyPr>
          <a:lstStyle/>
          <a:p>
            <a:r>
              <a:rPr lang="en-AU" sz="2000" b="1" dirty="0" smtClean="0"/>
              <a:t>Can you match the foods to their names below? Pick up the words and drag </a:t>
            </a:r>
          </a:p>
          <a:p>
            <a:r>
              <a:rPr lang="en-AU" sz="2000" b="1" dirty="0" smtClean="0"/>
              <a:t>To the correct spot…</a:t>
            </a:r>
            <a:endParaRPr lang="en-AU" sz="2000" b="1" dirty="0"/>
          </a:p>
        </p:txBody>
      </p:sp>
      <p:pic>
        <p:nvPicPr>
          <p:cNvPr id="25" name="Picture 2" descr="http://www.euphocafe.com/terms/photo_1/taro.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51520" y="980728"/>
            <a:ext cx="1629113" cy="1224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02700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857866934"/>
              </p:ext>
            </p:extLst>
          </p:nvPr>
        </p:nvGraphicFramePr>
        <p:xfrm>
          <a:off x="179510" y="1340768"/>
          <a:ext cx="8784980" cy="4620708"/>
        </p:xfrm>
        <a:graphic>
          <a:graphicData uri="http://schemas.openxmlformats.org/drawingml/2006/table">
            <a:tbl>
              <a:tblPr firstRow="1" bandRow="1">
                <a:tableStyleId>{5C22544A-7EE6-4342-B048-85BDC9FD1C3A}</a:tableStyleId>
              </a:tblPr>
              <a:tblGrid>
                <a:gridCol w="1756996"/>
                <a:gridCol w="1756996"/>
                <a:gridCol w="1756996"/>
                <a:gridCol w="1756996"/>
                <a:gridCol w="1756996"/>
              </a:tblGrid>
              <a:tr h="2100428">
                <a:tc>
                  <a:txBody>
                    <a:bodyPr/>
                    <a:lstStyle/>
                    <a:p>
                      <a:endParaRPr lang="en-AU" dirty="0"/>
                    </a:p>
                  </a:txBody>
                  <a:tcPr/>
                </a:tc>
                <a:tc>
                  <a:txBody>
                    <a:bodyPr/>
                    <a:lstStyle/>
                    <a:p>
                      <a:endParaRPr lang="en-AU"/>
                    </a:p>
                  </a:txBody>
                  <a:tcPr/>
                </a:tc>
                <a:tc>
                  <a:txBody>
                    <a:bodyPr/>
                    <a:lstStyle/>
                    <a:p>
                      <a:endParaRPr lang="en-AU"/>
                    </a:p>
                  </a:txBody>
                  <a:tcPr/>
                </a:tc>
                <a:tc>
                  <a:txBody>
                    <a:bodyPr/>
                    <a:lstStyle/>
                    <a:p>
                      <a:endParaRPr lang="en-AU"/>
                    </a:p>
                  </a:txBody>
                  <a:tcPr/>
                </a:tc>
                <a:tc>
                  <a:txBody>
                    <a:bodyPr/>
                    <a:lstStyle/>
                    <a:p>
                      <a:endParaRPr lang="en-AU"/>
                    </a:p>
                  </a:txBody>
                  <a:tcPr/>
                </a:tc>
              </a:tr>
              <a:tr h="441195">
                <a:tc>
                  <a:txBody>
                    <a:bodyPr/>
                    <a:lstStyle/>
                    <a:p>
                      <a:endParaRPr lang="en-AU" dirty="0"/>
                    </a:p>
                  </a:txBody>
                  <a:tcPr/>
                </a:tc>
                <a:tc>
                  <a:txBody>
                    <a:bodyPr/>
                    <a:lstStyle/>
                    <a:p>
                      <a:endParaRPr lang="en-AU" dirty="0"/>
                    </a:p>
                  </a:txBody>
                  <a:tcPr/>
                </a:tc>
                <a:tc>
                  <a:txBody>
                    <a:bodyPr/>
                    <a:lstStyle/>
                    <a:p>
                      <a:endParaRPr lang="en-AU"/>
                    </a:p>
                  </a:txBody>
                  <a:tcPr/>
                </a:tc>
                <a:tc>
                  <a:txBody>
                    <a:bodyPr/>
                    <a:lstStyle/>
                    <a:p>
                      <a:endParaRPr lang="en-AU"/>
                    </a:p>
                  </a:txBody>
                  <a:tcPr/>
                </a:tc>
                <a:tc>
                  <a:txBody>
                    <a:bodyPr/>
                    <a:lstStyle/>
                    <a:p>
                      <a:endParaRPr lang="en-AU"/>
                    </a:p>
                  </a:txBody>
                  <a:tcPr/>
                </a:tc>
              </a:tr>
              <a:tr h="1515217">
                <a:tc>
                  <a:txBody>
                    <a:bodyPr/>
                    <a:lstStyle/>
                    <a:p>
                      <a:endParaRPr lang="en-AU" dirty="0"/>
                    </a:p>
                  </a:txBody>
                  <a:tcPr/>
                </a:tc>
                <a:tc>
                  <a:txBody>
                    <a:bodyPr/>
                    <a:lstStyle/>
                    <a:p>
                      <a:endParaRPr lang="en-AU"/>
                    </a:p>
                  </a:txBody>
                  <a:tcPr/>
                </a:tc>
                <a:tc>
                  <a:txBody>
                    <a:bodyPr/>
                    <a:lstStyle/>
                    <a:p>
                      <a:endParaRPr lang="en-AU"/>
                    </a:p>
                  </a:txBody>
                  <a:tcPr/>
                </a:tc>
                <a:tc>
                  <a:txBody>
                    <a:bodyPr/>
                    <a:lstStyle/>
                    <a:p>
                      <a:endParaRPr lang="en-AU"/>
                    </a:p>
                  </a:txBody>
                  <a:tcPr/>
                </a:tc>
                <a:tc>
                  <a:txBody>
                    <a:bodyPr/>
                    <a:lstStyle/>
                    <a:p>
                      <a:endParaRPr lang="en-AU"/>
                    </a:p>
                  </a:txBody>
                  <a:tcPr/>
                </a:tc>
              </a:tr>
              <a:tr h="563868">
                <a:tc>
                  <a:txBody>
                    <a:bodyPr/>
                    <a:lstStyle/>
                    <a:p>
                      <a:endParaRPr lang="en-AU"/>
                    </a:p>
                  </a:txBody>
                  <a:tcPr/>
                </a:tc>
                <a:tc>
                  <a:txBody>
                    <a:bodyPr/>
                    <a:lstStyle/>
                    <a:p>
                      <a:endParaRPr lang="en-AU"/>
                    </a:p>
                  </a:txBody>
                  <a:tcPr/>
                </a:tc>
                <a:tc>
                  <a:txBody>
                    <a:bodyPr/>
                    <a:lstStyle/>
                    <a:p>
                      <a:endParaRPr lang="en-AU"/>
                    </a:p>
                  </a:txBody>
                  <a:tcPr/>
                </a:tc>
                <a:tc>
                  <a:txBody>
                    <a:bodyPr/>
                    <a:lstStyle/>
                    <a:p>
                      <a:endParaRPr lang="en-AU"/>
                    </a:p>
                  </a:txBody>
                  <a:tcPr/>
                </a:tc>
                <a:tc>
                  <a:txBody>
                    <a:bodyPr/>
                    <a:lstStyle/>
                    <a:p>
                      <a:endParaRPr lang="en-AU" dirty="0"/>
                    </a:p>
                  </a:txBody>
                  <a:tcPr/>
                </a:tc>
              </a:tr>
            </a:tbl>
          </a:graphicData>
        </a:graphic>
      </p:graphicFrame>
      <p:sp>
        <p:nvSpPr>
          <p:cNvPr id="3" name="TextBox 2"/>
          <p:cNvSpPr txBox="1"/>
          <p:nvPr/>
        </p:nvSpPr>
        <p:spPr>
          <a:xfrm>
            <a:off x="2094788" y="3513204"/>
            <a:ext cx="1426031" cy="369332"/>
          </a:xfrm>
          <a:prstGeom prst="rect">
            <a:avLst/>
          </a:prstGeom>
          <a:noFill/>
        </p:spPr>
        <p:txBody>
          <a:bodyPr wrap="none" rtlCol="0">
            <a:spAutoFit/>
          </a:bodyPr>
          <a:lstStyle/>
          <a:p>
            <a:r>
              <a:rPr lang="en-AU" dirty="0" smtClean="0"/>
              <a:t>Sweet Potato</a:t>
            </a:r>
            <a:endParaRPr lang="en-AU" dirty="0"/>
          </a:p>
        </p:txBody>
      </p:sp>
      <p:sp>
        <p:nvSpPr>
          <p:cNvPr id="4" name="TextBox 3"/>
          <p:cNvSpPr txBox="1"/>
          <p:nvPr/>
        </p:nvSpPr>
        <p:spPr>
          <a:xfrm>
            <a:off x="765873" y="3512086"/>
            <a:ext cx="587725" cy="369332"/>
          </a:xfrm>
          <a:prstGeom prst="rect">
            <a:avLst/>
          </a:prstGeom>
          <a:noFill/>
        </p:spPr>
        <p:txBody>
          <a:bodyPr wrap="none" rtlCol="0">
            <a:spAutoFit/>
          </a:bodyPr>
          <a:lstStyle/>
          <a:p>
            <a:r>
              <a:rPr lang="en-AU" dirty="0" smtClean="0"/>
              <a:t>Taro</a:t>
            </a:r>
            <a:endParaRPr lang="en-AU" dirty="0"/>
          </a:p>
        </p:txBody>
      </p:sp>
      <p:sp>
        <p:nvSpPr>
          <p:cNvPr id="5" name="TextBox 4"/>
          <p:cNvSpPr txBox="1"/>
          <p:nvPr/>
        </p:nvSpPr>
        <p:spPr>
          <a:xfrm>
            <a:off x="4014337" y="5505841"/>
            <a:ext cx="1057982" cy="369332"/>
          </a:xfrm>
          <a:prstGeom prst="rect">
            <a:avLst/>
          </a:prstGeom>
          <a:noFill/>
        </p:spPr>
        <p:txBody>
          <a:bodyPr wrap="none" rtlCol="0">
            <a:spAutoFit/>
          </a:bodyPr>
          <a:lstStyle/>
          <a:p>
            <a:r>
              <a:rPr lang="en-AU" dirty="0" smtClean="0"/>
              <a:t>Coconuts</a:t>
            </a:r>
            <a:endParaRPr lang="en-AU" dirty="0"/>
          </a:p>
        </p:txBody>
      </p:sp>
      <p:sp>
        <p:nvSpPr>
          <p:cNvPr id="6" name="TextBox 5"/>
          <p:cNvSpPr txBox="1"/>
          <p:nvPr/>
        </p:nvSpPr>
        <p:spPr>
          <a:xfrm>
            <a:off x="6026128" y="3512086"/>
            <a:ext cx="576696" cy="369332"/>
          </a:xfrm>
          <a:prstGeom prst="rect">
            <a:avLst/>
          </a:prstGeom>
          <a:noFill/>
        </p:spPr>
        <p:txBody>
          <a:bodyPr wrap="none" rtlCol="0">
            <a:spAutoFit/>
          </a:bodyPr>
          <a:lstStyle/>
          <a:p>
            <a:r>
              <a:rPr lang="en-AU" dirty="0" smtClean="0"/>
              <a:t>Yam</a:t>
            </a:r>
            <a:endParaRPr lang="en-AU" dirty="0"/>
          </a:p>
        </p:txBody>
      </p:sp>
      <p:sp>
        <p:nvSpPr>
          <p:cNvPr id="7" name="TextBox 6"/>
          <p:cNvSpPr txBox="1"/>
          <p:nvPr/>
        </p:nvSpPr>
        <p:spPr>
          <a:xfrm>
            <a:off x="4129730" y="3512086"/>
            <a:ext cx="974947" cy="369332"/>
          </a:xfrm>
          <a:prstGeom prst="rect">
            <a:avLst/>
          </a:prstGeom>
          <a:noFill/>
        </p:spPr>
        <p:txBody>
          <a:bodyPr wrap="none" rtlCol="0">
            <a:spAutoFit/>
          </a:bodyPr>
          <a:lstStyle/>
          <a:p>
            <a:r>
              <a:rPr lang="en-AU" dirty="0" smtClean="0"/>
              <a:t>Bananas</a:t>
            </a:r>
            <a:endParaRPr lang="en-AU" dirty="0"/>
          </a:p>
        </p:txBody>
      </p:sp>
      <p:sp>
        <p:nvSpPr>
          <p:cNvPr id="8" name="TextBox 7"/>
          <p:cNvSpPr txBox="1"/>
          <p:nvPr/>
        </p:nvSpPr>
        <p:spPr>
          <a:xfrm>
            <a:off x="5745954" y="5505841"/>
            <a:ext cx="1137043" cy="369332"/>
          </a:xfrm>
          <a:prstGeom prst="rect">
            <a:avLst/>
          </a:prstGeom>
          <a:noFill/>
        </p:spPr>
        <p:txBody>
          <a:bodyPr wrap="none" rtlCol="0">
            <a:spAutoFit/>
          </a:bodyPr>
          <a:lstStyle/>
          <a:p>
            <a:r>
              <a:rPr lang="en-AU" dirty="0" smtClean="0"/>
              <a:t>Breadfruit</a:t>
            </a:r>
            <a:endParaRPr lang="en-AU" dirty="0"/>
          </a:p>
        </p:txBody>
      </p:sp>
      <p:sp>
        <p:nvSpPr>
          <p:cNvPr id="10" name="TextBox 9"/>
          <p:cNvSpPr txBox="1"/>
          <p:nvPr/>
        </p:nvSpPr>
        <p:spPr>
          <a:xfrm>
            <a:off x="251520" y="5529428"/>
            <a:ext cx="1523366" cy="369332"/>
          </a:xfrm>
          <a:prstGeom prst="rect">
            <a:avLst/>
          </a:prstGeom>
          <a:noFill/>
        </p:spPr>
        <p:txBody>
          <a:bodyPr wrap="none" rtlCol="0">
            <a:spAutoFit/>
          </a:bodyPr>
          <a:lstStyle/>
          <a:p>
            <a:r>
              <a:rPr lang="en-AU" dirty="0" smtClean="0"/>
              <a:t>Polynesian Pig</a:t>
            </a:r>
            <a:endParaRPr lang="en-AU" dirty="0"/>
          </a:p>
        </p:txBody>
      </p:sp>
      <p:sp>
        <p:nvSpPr>
          <p:cNvPr id="11" name="TextBox 10"/>
          <p:cNvSpPr txBox="1"/>
          <p:nvPr/>
        </p:nvSpPr>
        <p:spPr>
          <a:xfrm>
            <a:off x="7135720" y="2779810"/>
            <a:ext cx="1972784" cy="369332"/>
          </a:xfrm>
          <a:prstGeom prst="rect">
            <a:avLst/>
          </a:prstGeom>
          <a:noFill/>
        </p:spPr>
        <p:txBody>
          <a:bodyPr wrap="none" rtlCol="0">
            <a:spAutoFit/>
          </a:bodyPr>
          <a:lstStyle/>
          <a:p>
            <a:r>
              <a:rPr lang="en-AU" dirty="0" smtClean="0"/>
              <a:t>Polynesian Chicken</a:t>
            </a:r>
            <a:endParaRPr lang="en-AU" dirty="0"/>
          </a:p>
        </p:txBody>
      </p:sp>
      <p:sp>
        <p:nvSpPr>
          <p:cNvPr id="12" name="TextBox 11"/>
          <p:cNvSpPr txBox="1"/>
          <p:nvPr/>
        </p:nvSpPr>
        <p:spPr>
          <a:xfrm>
            <a:off x="1992750" y="5505841"/>
            <a:ext cx="1595501" cy="369332"/>
          </a:xfrm>
          <a:prstGeom prst="rect">
            <a:avLst/>
          </a:prstGeom>
          <a:noFill/>
        </p:spPr>
        <p:txBody>
          <a:bodyPr wrap="none" rtlCol="0">
            <a:spAutoFit/>
          </a:bodyPr>
          <a:lstStyle/>
          <a:p>
            <a:r>
              <a:rPr lang="en-AU" dirty="0" smtClean="0"/>
              <a:t>Polynesian dog</a:t>
            </a:r>
            <a:endParaRPr lang="en-AU" dirty="0"/>
          </a:p>
        </p:txBody>
      </p:sp>
      <p:sp>
        <p:nvSpPr>
          <p:cNvPr id="13" name="TextBox 12"/>
          <p:cNvSpPr txBox="1"/>
          <p:nvPr/>
        </p:nvSpPr>
        <p:spPr>
          <a:xfrm>
            <a:off x="7341144" y="5505841"/>
            <a:ext cx="1503681" cy="369332"/>
          </a:xfrm>
          <a:prstGeom prst="rect">
            <a:avLst/>
          </a:prstGeom>
          <a:noFill/>
        </p:spPr>
        <p:txBody>
          <a:bodyPr wrap="none" rtlCol="0">
            <a:spAutoFit/>
          </a:bodyPr>
          <a:lstStyle/>
          <a:p>
            <a:r>
              <a:rPr lang="en-AU" dirty="0" smtClean="0"/>
              <a:t>Polynesian rat</a:t>
            </a:r>
            <a:endParaRPr lang="en-AU" dirty="0"/>
          </a:p>
        </p:txBody>
      </p:sp>
      <p:pic>
        <p:nvPicPr>
          <p:cNvPr id="25604" name="Picture 4" descr="http://www.joyandfood.com/wp-content/uploads/2012/05/Sweet-potato.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79712" y="1785012"/>
            <a:ext cx="1656184" cy="1102901"/>
          </a:xfrm>
          <a:prstGeom prst="rect">
            <a:avLst/>
          </a:prstGeom>
          <a:noFill/>
          <a:extLst>
            <a:ext uri="{909E8E84-426E-40DD-AFC4-6F175D3DCCD1}">
              <a14:hiddenFill xmlns:a14="http://schemas.microsoft.com/office/drawing/2010/main">
                <a:solidFill>
                  <a:srgbClr val="FFFFFF"/>
                </a:solidFill>
              </a14:hiddenFill>
            </a:ext>
          </a:extLst>
        </p:spPr>
      </p:pic>
      <p:pic>
        <p:nvPicPr>
          <p:cNvPr id="25606" name="Picture 6" descr="http://www.freeclipartpictures.com/clipart/clip-art/pictures/ya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80112" y="1834397"/>
            <a:ext cx="1556241" cy="1030735"/>
          </a:xfrm>
          <a:prstGeom prst="rect">
            <a:avLst/>
          </a:prstGeom>
          <a:noFill/>
          <a:extLst>
            <a:ext uri="{909E8E84-426E-40DD-AFC4-6F175D3DCCD1}">
              <a14:hiddenFill xmlns:a14="http://schemas.microsoft.com/office/drawing/2010/main">
                <a:solidFill>
                  <a:srgbClr val="FFFFFF"/>
                </a:solidFill>
              </a14:hiddenFill>
            </a:ext>
          </a:extLst>
        </p:spPr>
      </p:pic>
      <p:pic>
        <p:nvPicPr>
          <p:cNvPr id="25608" name="Picture 8" descr="http://naturalmenopausenow.com/files/2012/05/11399276-coconut-oil.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12920" y="3945252"/>
            <a:ext cx="1307152" cy="1368152"/>
          </a:xfrm>
          <a:prstGeom prst="rect">
            <a:avLst/>
          </a:prstGeom>
          <a:noFill/>
          <a:extLst>
            <a:ext uri="{909E8E84-426E-40DD-AFC4-6F175D3DCCD1}">
              <a14:hiddenFill xmlns:a14="http://schemas.microsoft.com/office/drawing/2010/main">
                <a:solidFill>
                  <a:srgbClr val="FFFFFF"/>
                </a:solidFill>
              </a14:hiddenFill>
            </a:ext>
          </a:extLst>
        </p:spPr>
      </p:pic>
      <p:pic>
        <p:nvPicPr>
          <p:cNvPr id="25610" name="Picture 10" descr="http://upload.wikimedia.org/wikipedia/commons/thumb/6/69/Banana.png/489px-Banana.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14337" y="1424972"/>
            <a:ext cx="1205735" cy="1477025"/>
          </a:xfrm>
          <a:prstGeom prst="rect">
            <a:avLst/>
          </a:prstGeom>
          <a:noFill/>
          <a:extLst>
            <a:ext uri="{909E8E84-426E-40DD-AFC4-6F175D3DCCD1}">
              <a14:hiddenFill xmlns:a14="http://schemas.microsoft.com/office/drawing/2010/main">
                <a:solidFill>
                  <a:srgbClr val="FFFFFF"/>
                </a:solidFill>
              </a14:hiddenFill>
            </a:ext>
          </a:extLst>
        </p:spPr>
      </p:pic>
      <p:pic>
        <p:nvPicPr>
          <p:cNvPr id="25612" name="Picture 12" descr="http://www.daleysfruit.com.au/UserFiles/Image/Fruit/Breadfruit-Tree.jp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464664" y="4053100"/>
            <a:ext cx="1699624" cy="1144413"/>
          </a:xfrm>
          <a:prstGeom prst="rect">
            <a:avLst/>
          </a:prstGeom>
          <a:noFill/>
          <a:extLst>
            <a:ext uri="{909E8E84-426E-40DD-AFC4-6F175D3DCCD1}">
              <a14:hiddenFill xmlns:a14="http://schemas.microsoft.com/office/drawing/2010/main">
                <a:solidFill>
                  <a:srgbClr val="FFFFFF"/>
                </a:solidFill>
              </a14:hiddenFill>
            </a:ext>
          </a:extLst>
        </p:spPr>
      </p:pic>
      <p:pic>
        <p:nvPicPr>
          <p:cNvPr id="25614" name="Picture 14" descr="http://kms.kapalama.ksbe.edu/projects/ahupuaa/ahupuaa/poster28b/images/aay.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17496" r="26371"/>
          <a:stretch/>
        </p:blipFill>
        <p:spPr bwMode="auto">
          <a:xfrm>
            <a:off x="251520" y="4033879"/>
            <a:ext cx="1616433" cy="1207517"/>
          </a:xfrm>
          <a:prstGeom prst="rect">
            <a:avLst/>
          </a:prstGeom>
          <a:noFill/>
          <a:extLst>
            <a:ext uri="{909E8E84-426E-40DD-AFC4-6F175D3DCCD1}">
              <a14:hiddenFill xmlns:a14="http://schemas.microsoft.com/office/drawing/2010/main">
                <a:solidFill>
                  <a:srgbClr val="FFFFFF"/>
                </a:solidFill>
              </a14:hiddenFill>
            </a:ext>
          </a:extLst>
        </p:spPr>
      </p:pic>
      <p:pic>
        <p:nvPicPr>
          <p:cNvPr id="25616" name="Picture 16" descr="http://www.archaeology.org/0801/topten/thumbnails/chicken.gif"/>
          <p:cNvPicPr>
            <a:picLocks noChangeAspect="1" noChangeArrowheads="1"/>
          </p:cNvPicPr>
          <p:nvPr/>
        </p:nvPicPr>
        <p:blipFill>
          <a:blip r:embed="rId9">
            <a:extLst>
              <a:ext uri="{BEBA8EAE-BF5A-486C-A8C5-ECC9F3942E4B}">
                <a14:imgProps xmlns:a14="http://schemas.microsoft.com/office/drawing/2010/main">
                  <a14:imgLayer r:embed="rId10">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7610446" y="1450101"/>
            <a:ext cx="1066010" cy="1919087"/>
          </a:xfrm>
          <a:prstGeom prst="rect">
            <a:avLst/>
          </a:prstGeom>
          <a:noFill/>
          <a:extLst>
            <a:ext uri="{909E8E84-426E-40DD-AFC4-6F175D3DCCD1}">
              <a14:hiddenFill xmlns:a14="http://schemas.microsoft.com/office/drawing/2010/main">
                <a:solidFill>
                  <a:srgbClr val="FFFFFF"/>
                </a:solidFill>
              </a14:hiddenFill>
            </a:ext>
          </a:extLst>
        </p:spPr>
      </p:pic>
      <p:pic>
        <p:nvPicPr>
          <p:cNvPr id="25618" name="Picture 18" descr="http://blog.teara.govt.nz/wp-content/uploads/2007/11/kuri.jpg"/>
          <p:cNvPicPr>
            <a:picLocks noChangeAspect="1" noChangeArrowheads="1"/>
          </p:cNvPicPr>
          <p:nvPr/>
        </p:nvPicPr>
        <p:blipFill>
          <a:blip r:embed="rId11">
            <a:extLst>
              <a:ext uri="{BEBA8EAE-BF5A-486C-A8C5-ECC9F3942E4B}">
                <a14:imgProps xmlns:a14="http://schemas.microsoft.com/office/drawing/2010/main">
                  <a14:imgLayer r:embed="rId12">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2051720" y="4105589"/>
            <a:ext cx="1532648" cy="1064095"/>
          </a:xfrm>
          <a:prstGeom prst="rect">
            <a:avLst/>
          </a:prstGeom>
          <a:noFill/>
          <a:extLst>
            <a:ext uri="{909E8E84-426E-40DD-AFC4-6F175D3DCCD1}">
              <a14:hiddenFill xmlns:a14="http://schemas.microsoft.com/office/drawing/2010/main">
                <a:solidFill>
                  <a:srgbClr val="FFFFFF"/>
                </a:solidFill>
              </a14:hiddenFill>
            </a:ext>
          </a:extLst>
        </p:spPr>
      </p:pic>
      <p:pic>
        <p:nvPicPr>
          <p:cNvPr id="25620" name="Picture 20" descr="http://2.bp.blogspot.com/-tdz7A1nP8ns/TqFnpIBmAqI/AAAAAAAAGdE/zd1kUepOkpE/s1600/food-rat1.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367606" y="4014055"/>
            <a:ext cx="1524874" cy="129614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07504" y="344850"/>
            <a:ext cx="8928992" cy="400110"/>
          </a:xfrm>
          <a:prstGeom prst="rect">
            <a:avLst/>
          </a:prstGeom>
          <a:noFill/>
        </p:spPr>
        <p:txBody>
          <a:bodyPr wrap="square" rtlCol="0">
            <a:spAutoFit/>
          </a:bodyPr>
          <a:lstStyle/>
          <a:p>
            <a:r>
              <a:rPr lang="en-AU" sz="2000" b="1" dirty="0" smtClean="0"/>
              <a:t>Were you right?</a:t>
            </a:r>
            <a:endParaRPr lang="en-AU" sz="2000" b="1" dirty="0"/>
          </a:p>
        </p:txBody>
      </p:sp>
      <p:pic>
        <p:nvPicPr>
          <p:cNvPr id="25" name="Picture 2" descr="http://www.euphocafe.com/terms/photo_1/taro.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51520" y="1713004"/>
            <a:ext cx="1629113" cy="1224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04226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504" y="188640"/>
            <a:ext cx="8856984" cy="3139321"/>
          </a:xfrm>
          <a:prstGeom prst="rect">
            <a:avLst/>
          </a:prstGeom>
        </p:spPr>
        <p:txBody>
          <a:bodyPr wrap="square">
            <a:spAutoFit/>
          </a:bodyPr>
          <a:lstStyle/>
          <a:p>
            <a:pPr algn="just"/>
            <a:r>
              <a:rPr lang="en-AU" sz="2200" dirty="0" smtClean="0"/>
              <a:t>Like all human migration, the arrival of Polynesians initially had a negative impact on the environment. Scores of bird species were made extinct, particularly in the first few centuries of settlement when societies were adapting to their new environments. The </a:t>
            </a:r>
            <a:r>
              <a:rPr lang="en-AU" sz="2200" b="1" dirty="0" smtClean="0"/>
              <a:t>Māori</a:t>
            </a:r>
            <a:r>
              <a:rPr lang="en-AU" sz="2200" dirty="0" smtClean="0"/>
              <a:t> in Aotearoa were probably responsible for the extinction of the </a:t>
            </a:r>
            <a:r>
              <a:rPr lang="en-AU" sz="2200" b="1" dirty="0" smtClean="0"/>
              <a:t>giant moa</a:t>
            </a:r>
            <a:r>
              <a:rPr lang="en-AU" sz="2200" dirty="0" smtClean="0"/>
              <a:t>. They also burnt off large tracts of forest to facilitate the growth of the </a:t>
            </a:r>
            <a:r>
              <a:rPr lang="en-AU" sz="2200" b="1" dirty="0" smtClean="0"/>
              <a:t>aruhe bracken fern</a:t>
            </a:r>
            <a:r>
              <a:rPr lang="en-AU" sz="2200" dirty="0" smtClean="0"/>
              <a:t>, as its roots were a good source of food. Once cropping agriculture was established, environmental damage lessened. Overall, the Polynesian economy was much less </a:t>
            </a:r>
            <a:r>
              <a:rPr lang="en-AU" sz="2200" b="1" dirty="0" smtClean="0"/>
              <a:t>exploitative</a:t>
            </a:r>
            <a:r>
              <a:rPr lang="en-AU" sz="2200" dirty="0" smtClean="0"/>
              <a:t> (unfair</a:t>
            </a:r>
            <a:r>
              <a:rPr lang="en-AU" sz="2200" dirty="0"/>
              <a:t>;</a:t>
            </a:r>
            <a:r>
              <a:rPr lang="en-AU" sz="2200" dirty="0" smtClean="0"/>
              <a:t> unequal) than the modern Western system.</a:t>
            </a:r>
          </a:p>
        </p:txBody>
      </p:sp>
      <p:sp>
        <p:nvSpPr>
          <p:cNvPr id="3" name="TextBox 2"/>
          <p:cNvSpPr txBox="1"/>
          <p:nvPr/>
        </p:nvSpPr>
        <p:spPr>
          <a:xfrm>
            <a:off x="859522" y="3284984"/>
            <a:ext cx="1287532" cy="369332"/>
          </a:xfrm>
          <a:prstGeom prst="rect">
            <a:avLst/>
          </a:prstGeom>
          <a:noFill/>
        </p:spPr>
        <p:txBody>
          <a:bodyPr wrap="none" rtlCol="0">
            <a:spAutoFit/>
          </a:bodyPr>
          <a:lstStyle/>
          <a:p>
            <a:r>
              <a:rPr lang="en-AU" dirty="0" smtClean="0"/>
              <a:t>Māori Men </a:t>
            </a:r>
            <a:endParaRPr lang="en-AU" dirty="0"/>
          </a:p>
        </p:txBody>
      </p:sp>
      <p:sp>
        <p:nvSpPr>
          <p:cNvPr id="4" name="TextBox 3"/>
          <p:cNvSpPr txBox="1"/>
          <p:nvPr/>
        </p:nvSpPr>
        <p:spPr>
          <a:xfrm>
            <a:off x="6516216" y="3284984"/>
            <a:ext cx="2025363" cy="369332"/>
          </a:xfrm>
          <a:prstGeom prst="rect">
            <a:avLst/>
          </a:prstGeom>
          <a:noFill/>
        </p:spPr>
        <p:txBody>
          <a:bodyPr wrap="none" rtlCol="0">
            <a:spAutoFit/>
          </a:bodyPr>
          <a:lstStyle/>
          <a:p>
            <a:r>
              <a:rPr lang="en-AU" dirty="0" smtClean="0"/>
              <a:t>Aruhe Bracken Fern</a:t>
            </a:r>
            <a:endParaRPr lang="en-AU" dirty="0"/>
          </a:p>
        </p:txBody>
      </p:sp>
      <p:sp>
        <p:nvSpPr>
          <p:cNvPr id="5" name="TextBox 4"/>
          <p:cNvSpPr txBox="1"/>
          <p:nvPr/>
        </p:nvSpPr>
        <p:spPr>
          <a:xfrm>
            <a:off x="3707904" y="3322683"/>
            <a:ext cx="1173206" cy="369332"/>
          </a:xfrm>
          <a:prstGeom prst="rect">
            <a:avLst/>
          </a:prstGeom>
          <a:noFill/>
        </p:spPr>
        <p:txBody>
          <a:bodyPr wrap="none" rtlCol="0">
            <a:spAutoFit/>
          </a:bodyPr>
          <a:lstStyle/>
          <a:p>
            <a:r>
              <a:rPr lang="en-AU" dirty="0" smtClean="0"/>
              <a:t>Giant </a:t>
            </a:r>
            <a:r>
              <a:rPr lang="en-AU" dirty="0"/>
              <a:t>M</a:t>
            </a:r>
            <a:r>
              <a:rPr lang="en-AU" dirty="0" smtClean="0"/>
              <a:t>oa</a:t>
            </a:r>
            <a:endParaRPr lang="en-AU" dirty="0"/>
          </a:p>
        </p:txBody>
      </p:sp>
      <p:pic>
        <p:nvPicPr>
          <p:cNvPr id="26626" name="Picture 2" descr="http://www.yafa.com/images/delta/maori/maori_ima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977" y="3573016"/>
            <a:ext cx="2511815" cy="2617305"/>
          </a:xfrm>
          <a:prstGeom prst="rect">
            <a:avLst/>
          </a:prstGeom>
          <a:noFill/>
          <a:extLst>
            <a:ext uri="{909E8E84-426E-40DD-AFC4-6F175D3DCCD1}">
              <a14:hiddenFill xmlns:a14="http://schemas.microsoft.com/office/drawing/2010/main">
                <a:solidFill>
                  <a:srgbClr val="FFFFFF"/>
                </a:solidFill>
              </a14:hiddenFill>
            </a:ext>
          </a:extLst>
        </p:spPr>
      </p:pic>
      <p:pic>
        <p:nvPicPr>
          <p:cNvPr id="26628" name="Picture 4" descr="http://3.bp.blogspot.com/_fnZuxysZl6M/TDBxi_89TBI/AAAAAAAAAMY/rGGIt1bQd9k/s1600/moa2.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6890" y="3501008"/>
            <a:ext cx="2705230" cy="2806677"/>
          </a:xfrm>
          <a:prstGeom prst="rect">
            <a:avLst/>
          </a:prstGeom>
          <a:noFill/>
          <a:extLst>
            <a:ext uri="{909E8E84-426E-40DD-AFC4-6F175D3DCCD1}">
              <a14:hiddenFill xmlns:a14="http://schemas.microsoft.com/office/drawing/2010/main">
                <a:solidFill>
                  <a:srgbClr val="FFFFFF"/>
                </a:solidFill>
              </a14:hiddenFill>
            </a:ext>
          </a:extLst>
        </p:spPr>
      </p:pic>
      <p:pic>
        <p:nvPicPr>
          <p:cNvPr id="26630" name="Picture 6" descr="http://www.dpi.nsw.gov.au/__data/assets/image/0010/367624/Bracken-fern-leaf.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4128" y="3645024"/>
            <a:ext cx="3384376" cy="295544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72653" y="6165304"/>
            <a:ext cx="4661212" cy="923330"/>
          </a:xfrm>
          <a:prstGeom prst="rect">
            <a:avLst/>
          </a:prstGeom>
          <a:noFill/>
        </p:spPr>
        <p:txBody>
          <a:bodyPr wrap="none" rtlCol="0">
            <a:spAutoFit/>
          </a:bodyPr>
          <a:lstStyle/>
          <a:p>
            <a:r>
              <a:rPr lang="en-AU" dirty="0" smtClean="0"/>
              <a:t>Maori Haka:</a:t>
            </a:r>
          </a:p>
          <a:p>
            <a:r>
              <a:rPr lang="en-AU" dirty="0">
                <a:hlinkClick r:id="rId5"/>
              </a:rPr>
              <a:t>http://</a:t>
            </a:r>
            <a:r>
              <a:rPr lang="en-AU" dirty="0" smtClean="0">
                <a:hlinkClick r:id="rId5"/>
              </a:rPr>
              <a:t>www.youtube.com/watch?v=c-lrE2JcO44</a:t>
            </a:r>
            <a:endParaRPr lang="en-AU" dirty="0" smtClean="0"/>
          </a:p>
          <a:p>
            <a:endParaRPr lang="en-AU" dirty="0"/>
          </a:p>
        </p:txBody>
      </p:sp>
    </p:spTree>
    <p:extLst>
      <p:ext uri="{BB962C8B-B14F-4D97-AF65-F5344CB8AC3E}">
        <p14:creationId xmlns:p14="http://schemas.microsoft.com/office/powerpoint/2010/main" val="5268193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342969" y="35913"/>
            <a:ext cx="2813207" cy="584775"/>
          </a:xfrm>
          <a:prstGeom prst="rect">
            <a:avLst/>
          </a:prstGeom>
          <a:noFill/>
        </p:spPr>
        <p:txBody>
          <a:bodyPr wrap="none" rtlCol="0">
            <a:spAutoFit/>
          </a:bodyPr>
          <a:lstStyle/>
          <a:p>
            <a:pPr algn="ctr"/>
            <a:r>
              <a:rPr lang="en-AU" sz="3200" b="1" dirty="0" smtClean="0"/>
              <a:t>South-East Asia</a:t>
            </a:r>
            <a:endParaRPr lang="en-AU" sz="3200" b="1" dirty="0"/>
          </a:p>
        </p:txBody>
      </p:sp>
      <p:pic>
        <p:nvPicPr>
          <p:cNvPr id="1026" name="Picture 2" descr="http://www.nationsonline.org/maps/south_east_asia_ma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548680"/>
            <a:ext cx="9001000" cy="6120680"/>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p:cNvSpPr/>
          <p:nvPr/>
        </p:nvSpPr>
        <p:spPr>
          <a:xfrm>
            <a:off x="3923928" y="1700808"/>
            <a:ext cx="2232248" cy="23042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8300465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upload.wikimedia.org/wikipedia/commons/0/09/Map-of-southeast-asia_900_C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29245"/>
            <a:ext cx="4392488" cy="496855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11560" y="5018980"/>
            <a:ext cx="3384376" cy="2154436"/>
          </a:xfrm>
          <a:prstGeom prst="rect">
            <a:avLst/>
          </a:prstGeom>
          <a:noFill/>
        </p:spPr>
        <p:txBody>
          <a:bodyPr wrap="square" rtlCol="0">
            <a:spAutoFit/>
          </a:bodyPr>
          <a:lstStyle/>
          <a:p>
            <a:r>
              <a:rPr lang="en-AU" b="1" dirty="0" smtClean="0">
                <a:effectLst/>
              </a:rPr>
              <a:t>	</a:t>
            </a:r>
            <a:r>
              <a:rPr lang="en-AU" sz="2400" b="1" dirty="0" smtClean="0">
                <a:effectLst/>
              </a:rPr>
              <a:t>       </a:t>
            </a:r>
            <a:r>
              <a:rPr lang="en-AU" sz="2400" b="1" u="sng" dirty="0" smtClean="0">
                <a:effectLst/>
              </a:rPr>
              <a:t>900 AD</a:t>
            </a:r>
            <a:r>
              <a:rPr lang="en-AU" sz="2400" dirty="0" smtClean="0">
                <a:effectLst/>
              </a:rPr>
              <a:t/>
            </a:r>
            <a:br>
              <a:rPr lang="en-AU" sz="2400" dirty="0" smtClean="0">
                <a:effectLst/>
              </a:rPr>
            </a:br>
            <a:r>
              <a:rPr lang="en-AU" sz="2200" b="1" u="sng" dirty="0" smtClean="0">
                <a:solidFill>
                  <a:schemeClr val="accent2">
                    <a:lumMod val="75000"/>
                  </a:schemeClr>
                </a:solidFill>
                <a:effectLst/>
              </a:rPr>
              <a:t>Red</a:t>
            </a:r>
            <a:r>
              <a:rPr lang="en-AU" sz="2200" dirty="0" smtClean="0">
                <a:effectLst/>
              </a:rPr>
              <a:t>: Khmer Empire</a:t>
            </a:r>
            <a:br>
              <a:rPr lang="en-AU" sz="2200" dirty="0" smtClean="0">
                <a:effectLst/>
              </a:rPr>
            </a:br>
            <a:r>
              <a:rPr lang="en-AU" sz="2200" b="1" u="sng" dirty="0" smtClean="0">
                <a:solidFill>
                  <a:srgbClr val="00FF00"/>
                </a:solidFill>
                <a:effectLst/>
              </a:rPr>
              <a:t>Light Green</a:t>
            </a:r>
            <a:r>
              <a:rPr lang="en-AU" sz="2200" dirty="0" smtClean="0">
                <a:effectLst/>
              </a:rPr>
              <a:t>: Haripunjaya*</a:t>
            </a:r>
            <a:br>
              <a:rPr lang="en-AU" sz="2200" dirty="0" smtClean="0">
                <a:effectLst/>
              </a:rPr>
            </a:br>
            <a:r>
              <a:rPr lang="en-AU" sz="2200" b="1" u="sng" dirty="0" smtClean="0">
                <a:solidFill>
                  <a:srgbClr val="FFFF00"/>
                </a:solidFill>
                <a:effectLst>
                  <a:outerShdw blurRad="38100" dist="38100" dir="2700000" algn="tl">
                    <a:srgbClr val="000000">
                      <a:alpha val="43137"/>
                    </a:srgbClr>
                  </a:outerShdw>
                </a:effectLst>
              </a:rPr>
              <a:t>Yellow</a:t>
            </a:r>
            <a:r>
              <a:rPr lang="en-AU" sz="2200" dirty="0" smtClean="0">
                <a:effectLst/>
              </a:rPr>
              <a:t>: Champa*</a:t>
            </a:r>
          </a:p>
          <a:p>
            <a:r>
              <a:rPr lang="en-AU" sz="2200" dirty="0" smtClean="0"/>
              <a:t>* Other kingdoms</a:t>
            </a:r>
            <a:r>
              <a:rPr lang="en-AU" sz="2200" dirty="0" smtClean="0">
                <a:effectLst/>
              </a:rPr>
              <a:t/>
            </a:r>
            <a:br>
              <a:rPr lang="en-AU" sz="2200" dirty="0" smtClean="0">
                <a:effectLst/>
              </a:rPr>
            </a:br>
            <a:endParaRPr lang="en-AU" sz="2200" dirty="0"/>
          </a:p>
        </p:txBody>
      </p:sp>
      <p:pic>
        <p:nvPicPr>
          <p:cNvPr id="3076" name="Picture 4" descr="http://blog.seawrights.com/wp-content/uploads/2007/09/map-of-southeast-asi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8213" y="60031"/>
            <a:ext cx="4176464" cy="496855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012160" y="4974848"/>
            <a:ext cx="2664296" cy="1046440"/>
          </a:xfrm>
          <a:prstGeom prst="rect">
            <a:avLst/>
          </a:prstGeom>
          <a:noFill/>
        </p:spPr>
        <p:txBody>
          <a:bodyPr wrap="square" rtlCol="0">
            <a:spAutoFit/>
          </a:bodyPr>
          <a:lstStyle/>
          <a:p>
            <a:pPr algn="ctr"/>
            <a:r>
              <a:rPr lang="en-AU" sz="2200" b="1" u="sng" dirty="0" smtClean="0"/>
              <a:t>Today </a:t>
            </a:r>
          </a:p>
          <a:p>
            <a:pPr algn="ctr"/>
            <a:r>
              <a:rPr lang="en-AU" sz="2000" dirty="0" smtClean="0"/>
              <a:t>(with modern borders and territories)</a:t>
            </a:r>
            <a:endParaRPr lang="en-AU" sz="2000" dirty="0"/>
          </a:p>
        </p:txBody>
      </p:sp>
      <p:sp>
        <p:nvSpPr>
          <p:cNvPr id="2" name="TextBox 1"/>
          <p:cNvSpPr txBox="1"/>
          <p:nvPr/>
        </p:nvSpPr>
        <p:spPr>
          <a:xfrm>
            <a:off x="4680371" y="6237312"/>
            <a:ext cx="4572149" cy="584775"/>
          </a:xfrm>
          <a:prstGeom prst="rect">
            <a:avLst/>
          </a:prstGeom>
          <a:noFill/>
        </p:spPr>
        <p:txBody>
          <a:bodyPr wrap="none" rtlCol="0">
            <a:spAutoFit/>
          </a:bodyPr>
          <a:lstStyle/>
          <a:p>
            <a:r>
              <a:rPr lang="en-AU" sz="1600" i="1" dirty="0" smtClean="0"/>
              <a:t>Drag one map over the other to see which countries </a:t>
            </a:r>
          </a:p>
          <a:p>
            <a:r>
              <a:rPr lang="en-AU" sz="1600" i="1" dirty="0" smtClean="0"/>
              <a:t>of today were once part of the Khmer Empire</a:t>
            </a:r>
            <a:endParaRPr lang="en-AU" sz="1600" i="1" dirty="0"/>
          </a:p>
        </p:txBody>
      </p:sp>
    </p:spTree>
    <p:extLst>
      <p:ext uri="{BB962C8B-B14F-4D97-AF65-F5344CB8AC3E}">
        <p14:creationId xmlns:p14="http://schemas.microsoft.com/office/powerpoint/2010/main" val="11326005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8557" t="17482" r="29722" b="9652"/>
          <a:stretch/>
        </p:blipFill>
        <p:spPr bwMode="auto">
          <a:xfrm>
            <a:off x="1043608" y="116632"/>
            <a:ext cx="7200800" cy="6646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53349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5945" y="-171400"/>
            <a:ext cx="8229600" cy="1143000"/>
          </a:xfrm>
        </p:spPr>
        <p:txBody>
          <a:bodyPr/>
          <a:lstStyle/>
          <a:p>
            <a:r>
              <a:rPr lang="en-AU" dirty="0" smtClean="0"/>
              <a:t>Angkor Wat Temple</a:t>
            </a:r>
            <a:endParaRPr lang="en-AU" dirty="0"/>
          </a:p>
        </p:txBody>
      </p:sp>
      <p:pic>
        <p:nvPicPr>
          <p:cNvPr id="5122" name="Picture 2" descr="http://www.cambodiatraveland.com/cambodia-images/news/img1/angkor-wat-te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836712"/>
            <a:ext cx="3835601" cy="2871267"/>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media-2.web.britannica.com/eb-media/38/20138-004-7CEC02D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908720"/>
            <a:ext cx="4032448" cy="2871267"/>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www.computer-answers.info/Fun_Stuff/Weird_and_Wonderful_Inventions/Images/RLA_1.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560" y="4044457"/>
            <a:ext cx="3951105" cy="268838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644008" y="4017838"/>
            <a:ext cx="3672408" cy="923330"/>
          </a:xfrm>
          <a:prstGeom prst="rect">
            <a:avLst/>
          </a:prstGeom>
          <a:noFill/>
        </p:spPr>
        <p:txBody>
          <a:bodyPr wrap="square" rtlCol="0">
            <a:spAutoFit/>
          </a:bodyPr>
          <a:lstStyle/>
          <a:p>
            <a:r>
              <a:rPr lang="en-AU" dirty="0" smtClean="0"/>
              <a:t>Made famous in movies such as Indiana Jones and the Temple of Doom, and in Lara Croft: Tomb raider.</a:t>
            </a:r>
            <a:endParaRPr lang="en-AU" dirty="0"/>
          </a:p>
        </p:txBody>
      </p:sp>
      <p:sp>
        <p:nvSpPr>
          <p:cNvPr id="3" name="TextBox 2"/>
          <p:cNvSpPr txBox="1"/>
          <p:nvPr/>
        </p:nvSpPr>
        <p:spPr>
          <a:xfrm>
            <a:off x="4932040" y="5173449"/>
            <a:ext cx="3816424" cy="2215991"/>
          </a:xfrm>
          <a:prstGeom prst="rect">
            <a:avLst/>
          </a:prstGeom>
          <a:noFill/>
        </p:spPr>
        <p:txBody>
          <a:bodyPr wrap="square" rtlCol="0">
            <a:spAutoFit/>
          </a:bodyPr>
          <a:lstStyle/>
          <a:p>
            <a:r>
              <a:rPr lang="en-AU" sz="1400" dirty="0">
                <a:solidFill>
                  <a:srgbClr val="FF0000"/>
                </a:solidFill>
              </a:rPr>
              <a:t>Angkor Wat- </a:t>
            </a:r>
            <a:r>
              <a:rPr lang="en-AU" sz="1400" dirty="0" smtClean="0">
                <a:solidFill>
                  <a:srgbClr val="FF0000"/>
                </a:solidFill>
              </a:rPr>
              <a:t>Indiana </a:t>
            </a:r>
            <a:r>
              <a:rPr lang="en-AU" sz="1400" dirty="0">
                <a:solidFill>
                  <a:srgbClr val="FF0000"/>
                </a:solidFill>
              </a:rPr>
              <a:t>Jones Style: Follow some Aussies through the temple </a:t>
            </a:r>
            <a:r>
              <a:rPr lang="en-AU" sz="1400" dirty="0" smtClean="0">
                <a:solidFill>
                  <a:srgbClr val="FF0000"/>
                </a:solidFill>
              </a:rPr>
              <a:t>ruins (1m19s)</a:t>
            </a:r>
            <a:endParaRPr lang="en-AU" sz="1400" dirty="0" smtClean="0">
              <a:solidFill>
                <a:srgbClr val="FF0000"/>
              </a:solidFill>
              <a:hlinkClick r:id="rId6"/>
            </a:endParaRPr>
          </a:p>
          <a:p>
            <a:r>
              <a:rPr lang="en-AU" sz="1400" dirty="0" smtClean="0">
                <a:hlinkClick r:id="rId6"/>
              </a:rPr>
              <a:t>http://www.youtube.com/watch?v=SRjQryX8L5U</a:t>
            </a:r>
            <a:endParaRPr lang="en-AU" sz="1400" dirty="0" smtClean="0"/>
          </a:p>
          <a:p>
            <a:endParaRPr lang="en-AU" sz="1400" dirty="0" smtClean="0"/>
          </a:p>
          <a:p>
            <a:r>
              <a:rPr lang="en-AU" sz="1400" dirty="0" smtClean="0">
                <a:solidFill>
                  <a:srgbClr val="FF0000"/>
                </a:solidFill>
              </a:rPr>
              <a:t>Interactive 3D model of Angkor Wat (53s)</a:t>
            </a:r>
            <a:endParaRPr lang="en-AU" sz="1400" dirty="0">
              <a:solidFill>
                <a:srgbClr val="FF0000"/>
              </a:solidFill>
            </a:endParaRPr>
          </a:p>
          <a:p>
            <a:r>
              <a:rPr lang="en-AU" sz="1400" dirty="0">
                <a:hlinkClick r:id="rId7"/>
              </a:rPr>
              <a:t>http://www.youtube.com/watch?v=-</a:t>
            </a:r>
            <a:r>
              <a:rPr lang="en-AU" sz="1400" dirty="0" smtClean="0">
                <a:hlinkClick r:id="rId7"/>
              </a:rPr>
              <a:t>f5ja6-AMx8</a:t>
            </a:r>
            <a:endParaRPr lang="en-AU" sz="1400" dirty="0" smtClean="0"/>
          </a:p>
          <a:p>
            <a:endParaRPr lang="en-AU" dirty="0"/>
          </a:p>
          <a:p>
            <a:endParaRPr lang="en-AU" dirty="0" smtClean="0"/>
          </a:p>
          <a:p>
            <a:endParaRPr lang="en-AU" dirty="0"/>
          </a:p>
        </p:txBody>
      </p:sp>
    </p:spTree>
    <p:extLst>
      <p:ext uri="{BB962C8B-B14F-4D97-AF65-F5344CB8AC3E}">
        <p14:creationId xmlns:p14="http://schemas.microsoft.com/office/powerpoint/2010/main" val="20340946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504" y="44624"/>
            <a:ext cx="8856984" cy="2369880"/>
          </a:xfrm>
          <a:prstGeom prst="rect">
            <a:avLst/>
          </a:prstGeom>
        </p:spPr>
        <p:txBody>
          <a:bodyPr wrap="square">
            <a:spAutoFit/>
          </a:bodyPr>
          <a:lstStyle/>
          <a:p>
            <a:pPr algn="just"/>
            <a:r>
              <a:rPr lang="en-AU" sz="2400" b="1" u="sng" dirty="0" smtClean="0"/>
              <a:t>Geography of Cambodia</a:t>
            </a:r>
          </a:p>
          <a:p>
            <a:pPr algn="just"/>
            <a:endParaRPr lang="en-AU" dirty="0" smtClean="0"/>
          </a:p>
          <a:p>
            <a:pPr algn="just"/>
            <a:r>
              <a:rPr lang="en-AU" sz="2200" dirty="0" smtClean="0"/>
              <a:t>Modern-day Cambodia was the heart of the Khmer Empire. At its height, the territory of the Khmer Empire extended into </a:t>
            </a:r>
            <a:r>
              <a:rPr lang="en-AU" sz="2200" dirty="0" smtClean="0">
                <a:solidFill>
                  <a:srgbClr val="FF0000"/>
                </a:solidFill>
              </a:rPr>
              <a:t>Laos</a:t>
            </a:r>
            <a:r>
              <a:rPr lang="en-AU" sz="2200" dirty="0" smtClean="0"/>
              <a:t>, as far west as </a:t>
            </a:r>
            <a:r>
              <a:rPr lang="en-AU" sz="2200" dirty="0" smtClean="0">
                <a:solidFill>
                  <a:srgbClr val="00B050"/>
                </a:solidFill>
              </a:rPr>
              <a:t>Burma </a:t>
            </a:r>
            <a:r>
              <a:rPr lang="en-AU" sz="2200" dirty="0" smtClean="0"/>
              <a:t>and into the </a:t>
            </a:r>
            <a:r>
              <a:rPr lang="en-AU" sz="2200" dirty="0" smtClean="0">
                <a:solidFill>
                  <a:srgbClr val="0070C0"/>
                </a:solidFill>
              </a:rPr>
              <a:t>Mekong River</a:t>
            </a:r>
            <a:r>
              <a:rPr lang="en-AU" sz="2200" dirty="0" smtClean="0"/>
              <a:t> delta in southern Vietnam. As the empire reduced in size, it eventually formed the country we know today as Cambodia.</a:t>
            </a:r>
          </a:p>
          <a:p>
            <a:pPr algn="just"/>
            <a:endParaRPr lang="en-AU" dirty="0" smtClean="0"/>
          </a:p>
        </p:txBody>
      </p:sp>
      <p:pic>
        <p:nvPicPr>
          <p:cNvPr id="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8557" t="17482" r="29722" b="9652"/>
          <a:stretch/>
        </p:blipFill>
        <p:spPr bwMode="auto">
          <a:xfrm>
            <a:off x="4283968" y="2376439"/>
            <a:ext cx="4752528" cy="4386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descr="http://upload.wikimedia.org/wikipedia/commons/0/09/Map-of-southeast-asia_900_C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735" y="2348879"/>
            <a:ext cx="4028225" cy="4414243"/>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Straight Arrow Connector 9"/>
          <p:cNvCxnSpPr/>
          <p:nvPr/>
        </p:nvCxnSpPr>
        <p:spPr>
          <a:xfrm flipH="1">
            <a:off x="2987824" y="1309580"/>
            <a:ext cx="2520280" cy="247946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1" name="Straight Arrow Connector 10"/>
          <p:cNvCxnSpPr/>
          <p:nvPr/>
        </p:nvCxnSpPr>
        <p:spPr>
          <a:xfrm flipH="1">
            <a:off x="1043608" y="1309580"/>
            <a:ext cx="6912768" cy="2119420"/>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cxnSp>
        <p:nvCxnSpPr>
          <p:cNvPr id="13" name="Straight Arrow Connector 12"/>
          <p:cNvCxnSpPr/>
          <p:nvPr/>
        </p:nvCxnSpPr>
        <p:spPr>
          <a:xfrm>
            <a:off x="2555776" y="1628800"/>
            <a:ext cx="360040" cy="338437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241011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48064" y="347928"/>
            <a:ext cx="3744416" cy="5847755"/>
          </a:xfrm>
          <a:prstGeom prst="rect">
            <a:avLst/>
          </a:prstGeom>
        </p:spPr>
        <p:txBody>
          <a:bodyPr wrap="square">
            <a:spAutoFit/>
          </a:bodyPr>
          <a:lstStyle/>
          <a:p>
            <a:pPr algn="just"/>
            <a:r>
              <a:rPr lang="en-AU" sz="2200" b="1" dirty="0" smtClean="0"/>
              <a:t>Cambodia</a:t>
            </a:r>
            <a:r>
              <a:rPr lang="en-AU" sz="2200" dirty="0" smtClean="0"/>
              <a:t> is located in mainland South-East Asia and is bordered by Laos to the north, Thailand to the west and Vietnam to the east. The </a:t>
            </a:r>
            <a:r>
              <a:rPr lang="en-AU" sz="2200" b="1" dirty="0" smtClean="0"/>
              <a:t>Mekong River</a:t>
            </a:r>
            <a:r>
              <a:rPr lang="en-AU" sz="2200" dirty="0" smtClean="0"/>
              <a:t>, which originates in Tibet and flows through Cambodia, is an important source of fish, and water for irrigating rice crops. It is also important for maintaining the ecology of Cambodia. Cambodia has a tropical climate, with the dry season occurring from November to May and the wet season from June to October.</a:t>
            </a:r>
          </a:p>
        </p:txBody>
      </p:sp>
      <p:sp>
        <p:nvSpPr>
          <p:cNvPr id="5" name="TextBox 4"/>
          <p:cNvSpPr txBox="1"/>
          <p:nvPr/>
        </p:nvSpPr>
        <p:spPr>
          <a:xfrm>
            <a:off x="539552" y="35332"/>
            <a:ext cx="3888821" cy="369332"/>
          </a:xfrm>
          <a:prstGeom prst="rect">
            <a:avLst/>
          </a:prstGeom>
          <a:noFill/>
        </p:spPr>
        <p:txBody>
          <a:bodyPr wrap="none" rtlCol="0">
            <a:spAutoFit/>
          </a:bodyPr>
          <a:lstStyle/>
          <a:p>
            <a:r>
              <a:rPr lang="en-AU" dirty="0" smtClean="0"/>
              <a:t>Cambodia (including the Mekong River)</a:t>
            </a:r>
            <a:endParaRPr lang="en-AU" dirty="0"/>
          </a:p>
        </p:txBody>
      </p:sp>
      <p:pic>
        <p:nvPicPr>
          <p:cNvPr id="18434" name="Picture 2" descr="http://www.africanwater.org/images/MekongMa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668" y="387022"/>
            <a:ext cx="4682364" cy="3261111"/>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http://www.accommodationperth.info/images/mekongriv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960" y="3757681"/>
            <a:ext cx="4642072" cy="30226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034259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868</TotalTime>
  <Words>1931</Words>
  <Application>Microsoft Office PowerPoint</Application>
  <PresentationFormat>On-screen Show (4:3)</PresentationFormat>
  <Paragraphs>138</Paragraphs>
  <Slides>32</Slides>
  <Notes>0</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Office Theme</vt:lpstr>
      <vt:lpstr>Depth Study 2 Year 8 History</vt:lpstr>
      <vt:lpstr>The Asia-Pacific World</vt:lpstr>
      <vt:lpstr>The Angkor/Khmer Empire</vt:lpstr>
      <vt:lpstr>PowerPoint Presentation</vt:lpstr>
      <vt:lpstr>PowerPoint Presentation</vt:lpstr>
      <vt:lpstr>PowerPoint Presentation</vt:lpstr>
      <vt:lpstr>Angkor Wat Temple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Shogunate Japan</vt:lpstr>
      <vt:lpstr>Tokugawa Ieyasu - Shogun 1/4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Polynesian Expansion</vt:lpstr>
      <vt:lpstr>PowerPoint Presentation</vt:lpstr>
      <vt:lpstr>PowerPoint Presentation</vt:lpstr>
      <vt:lpstr>Polynesian Voyage Game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Asia-Pacific World</dc:title>
  <dc:creator>Teacher</dc:creator>
  <cp:lastModifiedBy>Rossi</cp:lastModifiedBy>
  <cp:revision>55</cp:revision>
  <dcterms:created xsi:type="dcterms:W3CDTF">2012-07-14T04:10:43Z</dcterms:created>
  <dcterms:modified xsi:type="dcterms:W3CDTF">2012-10-07T13:33:44Z</dcterms:modified>
</cp:coreProperties>
</file>